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4"/>
  </p:sldMasterIdLst>
  <p:notesMasterIdLst>
    <p:notesMasterId r:id="rId39"/>
  </p:notesMasterIdLst>
  <p:sldIdLst>
    <p:sldId id="312" r:id="rId5"/>
    <p:sldId id="258" r:id="rId6"/>
    <p:sldId id="260" r:id="rId7"/>
    <p:sldId id="320" r:id="rId8"/>
    <p:sldId id="321" r:id="rId9"/>
    <p:sldId id="313" r:id="rId10"/>
    <p:sldId id="322" r:id="rId11"/>
    <p:sldId id="335" r:id="rId12"/>
    <p:sldId id="259" r:id="rId13"/>
    <p:sldId id="314" r:id="rId14"/>
    <p:sldId id="263" r:id="rId15"/>
    <p:sldId id="318" r:id="rId16"/>
    <p:sldId id="257" r:id="rId17"/>
    <p:sldId id="323" r:id="rId18"/>
    <p:sldId id="324" r:id="rId19"/>
    <p:sldId id="325" r:id="rId20"/>
    <p:sldId id="326" r:id="rId21"/>
    <p:sldId id="327" r:id="rId22"/>
    <p:sldId id="266" r:id="rId23"/>
    <p:sldId id="331" r:id="rId24"/>
    <p:sldId id="332" r:id="rId25"/>
    <p:sldId id="334" r:id="rId26"/>
    <p:sldId id="315" r:id="rId27"/>
    <p:sldId id="328" r:id="rId28"/>
    <p:sldId id="337" r:id="rId29"/>
    <p:sldId id="336" r:id="rId30"/>
    <p:sldId id="330" r:id="rId31"/>
    <p:sldId id="267" r:id="rId32"/>
    <p:sldId id="338" r:id="rId33"/>
    <p:sldId id="316" r:id="rId34"/>
    <p:sldId id="264" r:id="rId35"/>
    <p:sldId id="319" r:id="rId36"/>
    <p:sldId id="265" r:id="rId37"/>
    <p:sldId id="27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8EC9A-9633-E447-8C7A-1BD9A7D8F342}" v="742" dt="2022-11-14T13:34:21.458"/>
    <p1510:client id="{22AC387C-8A59-444C-8290-B0EF080A50F4}" v="2532" dt="2022-11-14T14:31:53.370"/>
    <p1510:client id="{CA8D3474-B909-4A8B-BF2F-005D121E9821}" v="669" vWet="673" dt="2022-11-14T14:02:03.378"/>
    <p1510:client id="{CF328CD7-E051-4AE2-9192-8505313680D3}" v="3800" dt="2022-11-14T15:27:01.604"/>
    <p1510:client id="{D58DBB2C-C61D-4E6F-992D-F92BFFD8738F}" v="385" vWet="387" dt="2022-11-14T05:05:20.101"/>
  </p1510:revLst>
</p1510:revInfo>
</file>

<file path=ppt/tableStyles.xml><?xml version="1.0" encoding="utf-8"?>
<a:tblStyleLst xmlns:a="http://schemas.openxmlformats.org/drawingml/2006/main" def="{15468DB1-CD4B-442A-B624-BBC02384BC3F}">
  <a:tblStyle styleId="{15468DB1-CD4B-442A-B624-BBC02384BC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F1C905-2CBB-4706-AC62-D40B3F717C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068" autoAdjust="0"/>
  </p:normalViewPr>
  <p:slideViewPr>
    <p:cSldViewPr snapToGrid="0">
      <p:cViewPr>
        <p:scale>
          <a:sx n="90" d="100"/>
          <a:sy n="90" d="100"/>
        </p:scale>
        <p:origin x="214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64DA98-D51E-430B-BCFD-9C71C9B05137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624EAC9D-B479-48F2-805D-A16ED72AB7A9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Big Shoulders Text"/>
            </a:rPr>
            <a:t>Revenue gained</a:t>
          </a:r>
          <a:endParaRPr lang="en-SG" dirty="0">
            <a:solidFill>
              <a:schemeClr val="accent4"/>
            </a:solidFill>
            <a:latin typeface="Big Shoulders Text"/>
          </a:endParaRPr>
        </a:p>
      </dgm:t>
    </dgm:pt>
    <dgm:pt modelId="{061714BA-6093-41AF-8039-5855D99536D4}" type="parTrans" cxnId="{0644ADBC-D2CE-45DD-B2E7-53E9AEA5BE29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C16D7723-65B3-4CC0-B239-E0C296C4EE5C}" type="sibTrans" cxnId="{0644ADBC-D2CE-45DD-B2E7-53E9AEA5BE29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F5785FAE-064F-4A3B-8593-93C77EE455FA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Big Shoulders Text"/>
            </a:rPr>
            <a:t>Recruitment Services</a:t>
          </a:r>
          <a:endParaRPr lang="en-SG" dirty="0">
            <a:solidFill>
              <a:schemeClr val="accent4"/>
            </a:solidFill>
            <a:latin typeface="Big Shoulders Text"/>
          </a:endParaRPr>
        </a:p>
      </dgm:t>
    </dgm:pt>
    <dgm:pt modelId="{572B01E5-F3BC-4B54-864F-AEBB61BDD24B}" type="parTrans" cxnId="{FBEB606B-12F4-4246-9C8A-998EC9FAE789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A5C9E010-AAEE-4624-8706-7132DDBDD776}" type="sibTrans" cxnId="{FBEB606B-12F4-4246-9C8A-998EC9FAE789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AFB10E42-5DA6-4FD0-AC24-112AE0BDCC57}">
      <dgm:prSet phldrT="[Text]"/>
      <dgm:spPr/>
      <dgm:t>
        <a:bodyPr/>
        <a:lstStyle/>
        <a:p>
          <a:r>
            <a:rPr lang="en-US">
              <a:solidFill>
                <a:schemeClr val="accent4"/>
              </a:solidFill>
              <a:latin typeface="Big Shoulders Text"/>
            </a:rPr>
            <a:t>Advertisement</a:t>
          </a:r>
          <a:endParaRPr lang="en-SG" dirty="0">
            <a:solidFill>
              <a:schemeClr val="accent4"/>
            </a:solidFill>
            <a:latin typeface="Big Shoulders Text"/>
          </a:endParaRPr>
        </a:p>
      </dgm:t>
    </dgm:pt>
    <dgm:pt modelId="{38379CA9-7887-4BC8-8F58-BCA62395B1A2}" type="parTrans" cxnId="{F1A1F13C-E994-471D-B549-1E63BEFD777C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40B86503-FAAE-405B-9B78-7127DA067067}" type="sibTrans" cxnId="{F1A1F13C-E994-471D-B549-1E63BEFD777C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0B3B1931-9CCE-4471-B567-9F77FF21582D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  <a:latin typeface="Big Shoulders Text"/>
            </a:rPr>
            <a:t>Premium Subscriptions</a:t>
          </a:r>
          <a:endParaRPr lang="en-SG" dirty="0">
            <a:solidFill>
              <a:schemeClr val="accent4"/>
            </a:solidFill>
            <a:latin typeface="Big Shoulders Text"/>
          </a:endParaRPr>
        </a:p>
      </dgm:t>
    </dgm:pt>
    <dgm:pt modelId="{AF2D6D06-710B-42D1-8A16-C623738AC35C}" type="parTrans" cxnId="{8ED776FB-F7E3-40F3-BF6F-4D12E4EB8E85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69934AD0-26C8-4126-AD2C-8AFA5F8DE116}" type="sibTrans" cxnId="{8ED776FB-F7E3-40F3-BF6F-4D12E4EB8E85}">
      <dgm:prSet/>
      <dgm:spPr/>
      <dgm:t>
        <a:bodyPr/>
        <a:lstStyle/>
        <a:p>
          <a:endParaRPr lang="en-SG">
            <a:solidFill>
              <a:schemeClr val="accent4"/>
            </a:solidFill>
            <a:latin typeface="Big Shoulders Text"/>
          </a:endParaRPr>
        </a:p>
      </dgm:t>
    </dgm:pt>
    <dgm:pt modelId="{C54C4153-5CBB-40D2-86C0-E2D276470237}" type="pres">
      <dgm:prSet presAssocID="{5D64DA98-D51E-430B-BCFD-9C71C9B0513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1CEF45F-DBD4-4EB7-8EA4-0A339B6893B5}" type="pres">
      <dgm:prSet presAssocID="{624EAC9D-B479-48F2-805D-A16ED72AB7A9}" presName="hierRoot1" presStyleCnt="0">
        <dgm:presLayoutVars>
          <dgm:hierBranch val="init"/>
        </dgm:presLayoutVars>
      </dgm:prSet>
      <dgm:spPr/>
    </dgm:pt>
    <dgm:pt modelId="{40527115-D343-4BE9-A549-1903A20A813A}" type="pres">
      <dgm:prSet presAssocID="{624EAC9D-B479-48F2-805D-A16ED72AB7A9}" presName="rootComposite1" presStyleCnt="0"/>
      <dgm:spPr/>
    </dgm:pt>
    <dgm:pt modelId="{68527983-4031-4EF5-A8CC-FCC6335B4A94}" type="pres">
      <dgm:prSet presAssocID="{624EAC9D-B479-48F2-805D-A16ED72AB7A9}" presName="rootText1" presStyleLbl="node0" presStyleIdx="0" presStyleCnt="1">
        <dgm:presLayoutVars>
          <dgm:chPref val="3"/>
        </dgm:presLayoutVars>
      </dgm:prSet>
      <dgm:spPr/>
    </dgm:pt>
    <dgm:pt modelId="{A3AC0FF1-6D72-49C8-8DD9-6FFED802BBC6}" type="pres">
      <dgm:prSet presAssocID="{624EAC9D-B479-48F2-805D-A16ED72AB7A9}" presName="rootConnector1" presStyleLbl="node1" presStyleIdx="0" presStyleCnt="0"/>
      <dgm:spPr/>
    </dgm:pt>
    <dgm:pt modelId="{9284FB54-68E0-45DA-833E-292ECC0C0C05}" type="pres">
      <dgm:prSet presAssocID="{624EAC9D-B479-48F2-805D-A16ED72AB7A9}" presName="hierChild2" presStyleCnt="0"/>
      <dgm:spPr/>
    </dgm:pt>
    <dgm:pt modelId="{AFEDA513-7072-4C5B-935E-680077AD1995}" type="pres">
      <dgm:prSet presAssocID="{572B01E5-F3BC-4B54-864F-AEBB61BDD24B}" presName="Name37" presStyleLbl="parChTrans1D2" presStyleIdx="0" presStyleCnt="3"/>
      <dgm:spPr/>
    </dgm:pt>
    <dgm:pt modelId="{E4E0AFD3-2D7C-4B78-B865-0C3F3EC2E799}" type="pres">
      <dgm:prSet presAssocID="{F5785FAE-064F-4A3B-8593-93C77EE455FA}" presName="hierRoot2" presStyleCnt="0">
        <dgm:presLayoutVars>
          <dgm:hierBranch val="init"/>
        </dgm:presLayoutVars>
      </dgm:prSet>
      <dgm:spPr/>
    </dgm:pt>
    <dgm:pt modelId="{3E325D8F-B47D-44F3-8FA0-C600715F44DD}" type="pres">
      <dgm:prSet presAssocID="{F5785FAE-064F-4A3B-8593-93C77EE455FA}" presName="rootComposite" presStyleCnt="0"/>
      <dgm:spPr/>
    </dgm:pt>
    <dgm:pt modelId="{6048B9A1-6396-43BE-94A2-4F755F0E82E9}" type="pres">
      <dgm:prSet presAssocID="{F5785FAE-064F-4A3B-8593-93C77EE455FA}" presName="rootText" presStyleLbl="node2" presStyleIdx="0" presStyleCnt="3">
        <dgm:presLayoutVars>
          <dgm:chPref val="3"/>
        </dgm:presLayoutVars>
      </dgm:prSet>
      <dgm:spPr/>
    </dgm:pt>
    <dgm:pt modelId="{025F0C15-A287-49CE-A78B-692A6DB6EB59}" type="pres">
      <dgm:prSet presAssocID="{F5785FAE-064F-4A3B-8593-93C77EE455FA}" presName="rootConnector" presStyleLbl="node2" presStyleIdx="0" presStyleCnt="3"/>
      <dgm:spPr/>
    </dgm:pt>
    <dgm:pt modelId="{1A5F7C3C-2A88-4AC8-BE6C-2CB36079E793}" type="pres">
      <dgm:prSet presAssocID="{F5785FAE-064F-4A3B-8593-93C77EE455FA}" presName="hierChild4" presStyleCnt="0"/>
      <dgm:spPr/>
    </dgm:pt>
    <dgm:pt modelId="{068C8E69-274A-49B5-83FF-310484C97D98}" type="pres">
      <dgm:prSet presAssocID="{F5785FAE-064F-4A3B-8593-93C77EE455FA}" presName="hierChild5" presStyleCnt="0"/>
      <dgm:spPr/>
    </dgm:pt>
    <dgm:pt modelId="{534735FA-E1BE-4854-BCA1-9917329FF56B}" type="pres">
      <dgm:prSet presAssocID="{38379CA9-7887-4BC8-8F58-BCA62395B1A2}" presName="Name37" presStyleLbl="parChTrans1D2" presStyleIdx="1" presStyleCnt="3"/>
      <dgm:spPr/>
    </dgm:pt>
    <dgm:pt modelId="{328A43F1-576A-4C55-BC90-C610A4552A00}" type="pres">
      <dgm:prSet presAssocID="{AFB10E42-5DA6-4FD0-AC24-112AE0BDCC57}" presName="hierRoot2" presStyleCnt="0">
        <dgm:presLayoutVars>
          <dgm:hierBranch val="init"/>
        </dgm:presLayoutVars>
      </dgm:prSet>
      <dgm:spPr/>
    </dgm:pt>
    <dgm:pt modelId="{9AEA2C4C-F0B1-4527-B34F-ECA0531AD15B}" type="pres">
      <dgm:prSet presAssocID="{AFB10E42-5DA6-4FD0-AC24-112AE0BDCC57}" presName="rootComposite" presStyleCnt="0"/>
      <dgm:spPr/>
    </dgm:pt>
    <dgm:pt modelId="{7E8728A7-80AC-4002-B156-3CC61AB7AFFD}" type="pres">
      <dgm:prSet presAssocID="{AFB10E42-5DA6-4FD0-AC24-112AE0BDCC57}" presName="rootText" presStyleLbl="node2" presStyleIdx="1" presStyleCnt="3">
        <dgm:presLayoutVars>
          <dgm:chPref val="3"/>
        </dgm:presLayoutVars>
      </dgm:prSet>
      <dgm:spPr/>
    </dgm:pt>
    <dgm:pt modelId="{99B7E125-8430-484C-8792-707EEE580D3D}" type="pres">
      <dgm:prSet presAssocID="{AFB10E42-5DA6-4FD0-AC24-112AE0BDCC57}" presName="rootConnector" presStyleLbl="node2" presStyleIdx="1" presStyleCnt="3"/>
      <dgm:spPr/>
    </dgm:pt>
    <dgm:pt modelId="{BE6D27CE-F93A-4AA1-8A89-EDA46EB439C3}" type="pres">
      <dgm:prSet presAssocID="{AFB10E42-5DA6-4FD0-AC24-112AE0BDCC57}" presName="hierChild4" presStyleCnt="0"/>
      <dgm:spPr/>
    </dgm:pt>
    <dgm:pt modelId="{1DB4A8C0-2707-4006-A0AA-4FD9B168D5FF}" type="pres">
      <dgm:prSet presAssocID="{AFB10E42-5DA6-4FD0-AC24-112AE0BDCC57}" presName="hierChild5" presStyleCnt="0"/>
      <dgm:spPr/>
    </dgm:pt>
    <dgm:pt modelId="{681F015D-E567-49F3-A4EE-DDD165EA1E8D}" type="pres">
      <dgm:prSet presAssocID="{AF2D6D06-710B-42D1-8A16-C623738AC35C}" presName="Name37" presStyleLbl="parChTrans1D2" presStyleIdx="2" presStyleCnt="3"/>
      <dgm:spPr/>
    </dgm:pt>
    <dgm:pt modelId="{7A15AED7-5121-4F2B-B1F8-C88B8D03F30C}" type="pres">
      <dgm:prSet presAssocID="{0B3B1931-9CCE-4471-B567-9F77FF21582D}" presName="hierRoot2" presStyleCnt="0">
        <dgm:presLayoutVars>
          <dgm:hierBranch val="init"/>
        </dgm:presLayoutVars>
      </dgm:prSet>
      <dgm:spPr/>
    </dgm:pt>
    <dgm:pt modelId="{34307CDD-B69B-4D90-A286-4E8E8EA24AD2}" type="pres">
      <dgm:prSet presAssocID="{0B3B1931-9CCE-4471-B567-9F77FF21582D}" presName="rootComposite" presStyleCnt="0"/>
      <dgm:spPr/>
    </dgm:pt>
    <dgm:pt modelId="{BAEA151D-D313-40F0-B3FA-D71BB30AE8E3}" type="pres">
      <dgm:prSet presAssocID="{0B3B1931-9CCE-4471-B567-9F77FF21582D}" presName="rootText" presStyleLbl="node2" presStyleIdx="2" presStyleCnt="3">
        <dgm:presLayoutVars>
          <dgm:chPref val="3"/>
        </dgm:presLayoutVars>
      </dgm:prSet>
      <dgm:spPr/>
    </dgm:pt>
    <dgm:pt modelId="{9CFEE2EE-971E-40ED-AFAC-AF358AFEFC1A}" type="pres">
      <dgm:prSet presAssocID="{0B3B1931-9CCE-4471-B567-9F77FF21582D}" presName="rootConnector" presStyleLbl="node2" presStyleIdx="2" presStyleCnt="3"/>
      <dgm:spPr/>
    </dgm:pt>
    <dgm:pt modelId="{F80678BD-E785-4C6C-85D6-1332D4D39099}" type="pres">
      <dgm:prSet presAssocID="{0B3B1931-9CCE-4471-B567-9F77FF21582D}" presName="hierChild4" presStyleCnt="0"/>
      <dgm:spPr/>
    </dgm:pt>
    <dgm:pt modelId="{9F7C2A9D-C564-44FA-80A5-9EA8A8CE74FE}" type="pres">
      <dgm:prSet presAssocID="{0B3B1931-9CCE-4471-B567-9F77FF21582D}" presName="hierChild5" presStyleCnt="0"/>
      <dgm:spPr/>
    </dgm:pt>
    <dgm:pt modelId="{E0470736-885F-4C99-A824-3D8134EC7B17}" type="pres">
      <dgm:prSet presAssocID="{624EAC9D-B479-48F2-805D-A16ED72AB7A9}" presName="hierChild3" presStyleCnt="0"/>
      <dgm:spPr/>
    </dgm:pt>
  </dgm:ptLst>
  <dgm:cxnLst>
    <dgm:cxn modelId="{AEBC4301-8F21-46CC-AF1A-641E00D8707B}" type="presOf" srcId="{0B3B1931-9CCE-4471-B567-9F77FF21582D}" destId="{BAEA151D-D313-40F0-B3FA-D71BB30AE8E3}" srcOrd="0" destOrd="0" presId="urn:microsoft.com/office/officeart/2005/8/layout/orgChart1"/>
    <dgm:cxn modelId="{A4506528-8F6D-4E07-91E1-B24F6A06978C}" type="presOf" srcId="{624EAC9D-B479-48F2-805D-A16ED72AB7A9}" destId="{A3AC0FF1-6D72-49C8-8DD9-6FFED802BBC6}" srcOrd="1" destOrd="0" presId="urn:microsoft.com/office/officeart/2005/8/layout/orgChart1"/>
    <dgm:cxn modelId="{F1A1F13C-E994-471D-B549-1E63BEFD777C}" srcId="{624EAC9D-B479-48F2-805D-A16ED72AB7A9}" destId="{AFB10E42-5DA6-4FD0-AC24-112AE0BDCC57}" srcOrd="1" destOrd="0" parTransId="{38379CA9-7887-4BC8-8F58-BCA62395B1A2}" sibTransId="{40B86503-FAAE-405B-9B78-7127DA067067}"/>
    <dgm:cxn modelId="{84CC865E-6F4A-4A14-A5BC-6F5778B4613F}" type="presOf" srcId="{AFB10E42-5DA6-4FD0-AC24-112AE0BDCC57}" destId="{7E8728A7-80AC-4002-B156-3CC61AB7AFFD}" srcOrd="0" destOrd="0" presId="urn:microsoft.com/office/officeart/2005/8/layout/orgChart1"/>
    <dgm:cxn modelId="{8D5E2060-9383-4FDC-8A82-3577B126120A}" type="presOf" srcId="{F5785FAE-064F-4A3B-8593-93C77EE455FA}" destId="{025F0C15-A287-49CE-A78B-692A6DB6EB59}" srcOrd="1" destOrd="0" presId="urn:microsoft.com/office/officeart/2005/8/layout/orgChart1"/>
    <dgm:cxn modelId="{D02FFC65-B2D2-41DD-A0FF-81D762406C3F}" type="presOf" srcId="{38379CA9-7887-4BC8-8F58-BCA62395B1A2}" destId="{534735FA-E1BE-4854-BCA1-9917329FF56B}" srcOrd="0" destOrd="0" presId="urn:microsoft.com/office/officeart/2005/8/layout/orgChart1"/>
    <dgm:cxn modelId="{FBEB606B-12F4-4246-9C8A-998EC9FAE789}" srcId="{624EAC9D-B479-48F2-805D-A16ED72AB7A9}" destId="{F5785FAE-064F-4A3B-8593-93C77EE455FA}" srcOrd="0" destOrd="0" parTransId="{572B01E5-F3BC-4B54-864F-AEBB61BDD24B}" sibTransId="{A5C9E010-AAEE-4624-8706-7132DDBDD776}"/>
    <dgm:cxn modelId="{B985DB4F-8FCE-4B04-A47A-B18023027F57}" type="presOf" srcId="{624EAC9D-B479-48F2-805D-A16ED72AB7A9}" destId="{68527983-4031-4EF5-A8CC-FCC6335B4A94}" srcOrd="0" destOrd="0" presId="urn:microsoft.com/office/officeart/2005/8/layout/orgChart1"/>
    <dgm:cxn modelId="{A3012A75-6228-4FD8-A4EE-81B7B3F678AB}" type="presOf" srcId="{AFB10E42-5DA6-4FD0-AC24-112AE0BDCC57}" destId="{99B7E125-8430-484C-8792-707EEE580D3D}" srcOrd="1" destOrd="0" presId="urn:microsoft.com/office/officeart/2005/8/layout/orgChart1"/>
    <dgm:cxn modelId="{C88F6C5A-543F-41C9-ACC2-32168B5C2C2B}" type="presOf" srcId="{572B01E5-F3BC-4B54-864F-AEBB61BDD24B}" destId="{AFEDA513-7072-4C5B-935E-680077AD1995}" srcOrd="0" destOrd="0" presId="urn:microsoft.com/office/officeart/2005/8/layout/orgChart1"/>
    <dgm:cxn modelId="{2174B98F-38BB-42B9-997C-2CC76609378E}" type="presOf" srcId="{5D64DA98-D51E-430B-BCFD-9C71C9B05137}" destId="{C54C4153-5CBB-40D2-86C0-E2D276470237}" srcOrd="0" destOrd="0" presId="urn:microsoft.com/office/officeart/2005/8/layout/orgChart1"/>
    <dgm:cxn modelId="{CD7DF191-6CEB-4E1B-9C0A-B1412C727434}" type="presOf" srcId="{F5785FAE-064F-4A3B-8593-93C77EE455FA}" destId="{6048B9A1-6396-43BE-94A2-4F755F0E82E9}" srcOrd="0" destOrd="0" presId="urn:microsoft.com/office/officeart/2005/8/layout/orgChart1"/>
    <dgm:cxn modelId="{5EDAF896-C5AA-4237-9E8B-186B8FDA9819}" type="presOf" srcId="{0B3B1931-9CCE-4471-B567-9F77FF21582D}" destId="{9CFEE2EE-971E-40ED-AFAC-AF358AFEFC1A}" srcOrd="1" destOrd="0" presId="urn:microsoft.com/office/officeart/2005/8/layout/orgChart1"/>
    <dgm:cxn modelId="{0644ADBC-D2CE-45DD-B2E7-53E9AEA5BE29}" srcId="{5D64DA98-D51E-430B-BCFD-9C71C9B05137}" destId="{624EAC9D-B479-48F2-805D-A16ED72AB7A9}" srcOrd="0" destOrd="0" parTransId="{061714BA-6093-41AF-8039-5855D99536D4}" sibTransId="{C16D7723-65B3-4CC0-B239-E0C296C4EE5C}"/>
    <dgm:cxn modelId="{D4309DCB-0388-4124-8B2C-A2BD2B75BCF5}" type="presOf" srcId="{AF2D6D06-710B-42D1-8A16-C623738AC35C}" destId="{681F015D-E567-49F3-A4EE-DDD165EA1E8D}" srcOrd="0" destOrd="0" presId="urn:microsoft.com/office/officeart/2005/8/layout/orgChart1"/>
    <dgm:cxn modelId="{8ED776FB-F7E3-40F3-BF6F-4D12E4EB8E85}" srcId="{624EAC9D-B479-48F2-805D-A16ED72AB7A9}" destId="{0B3B1931-9CCE-4471-B567-9F77FF21582D}" srcOrd="2" destOrd="0" parTransId="{AF2D6D06-710B-42D1-8A16-C623738AC35C}" sibTransId="{69934AD0-26C8-4126-AD2C-8AFA5F8DE116}"/>
    <dgm:cxn modelId="{3339134F-486E-460D-9A0F-0C5367D9047F}" type="presParOf" srcId="{C54C4153-5CBB-40D2-86C0-E2D276470237}" destId="{01CEF45F-DBD4-4EB7-8EA4-0A339B6893B5}" srcOrd="0" destOrd="0" presId="urn:microsoft.com/office/officeart/2005/8/layout/orgChart1"/>
    <dgm:cxn modelId="{212AFC34-A31E-4E91-B733-62241F27A3C5}" type="presParOf" srcId="{01CEF45F-DBD4-4EB7-8EA4-0A339B6893B5}" destId="{40527115-D343-4BE9-A549-1903A20A813A}" srcOrd="0" destOrd="0" presId="urn:microsoft.com/office/officeart/2005/8/layout/orgChart1"/>
    <dgm:cxn modelId="{B7C7DF72-73C1-47AE-A4FC-59550E5DEA44}" type="presParOf" srcId="{40527115-D343-4BE9-A549-1903A20A813A}" destId="{68527983-4031-4EF5-A8CC-FCC6335B4A94}" srcOrd="0" destOrd="0" presId="urn:microsoft.com/office/officeart/2005/8/layout/orgChart1"/>
    <dgm:cxn modelId="{A0C93395-C920-4B68-86C3-2EED4D7AE84A}" type="presParOf" srcId="{40527115-D343-4BE9-A549-1903A20A813A}" destId="{A3AC0FF1-6D72-49C8-8DD9-6FFED802BBC6}" srcOrd="1" destOrd="0" presId="urn:microsoft.com/office/officeart/2005/8/layout/orgChart1"/>
    <dgm:cxn modelId="{10E68EA5-C3B1-4B6D-8B44-B0954B163A0B}" type="presParOf" srcId="{01CEF45F-DBD4-4EB7-8EA4-0A339B6893B5}" destId="{9284FB54-68E0-45DA-833E-292ECC0C0C05}" srcOrd="1" destOrd="0" presId="urn:microsoft.com/office/officeart/2005/8/layout/orgChart1"/>
    <dgm:cxn modelId="{67726053-B928-4C8A-839A-27570A8FF08E}" type="presParOf" srcId="{9284FB54-68E0-45DA-833E-292ECC0C0C05}" destId="{AFEDA513-7072-4C5B-935E-680077AD1995}" srcOrd="0" destOrd="0" presId="urn:microsoft.com/office/officeart/2005/8/layout/orgChart1"/>
    <dgm:cxn modelId="{82CC2396-D9C7-42FC-9886-CE0943A97C1C}" type="presParOf" srcId="{9284FB54-68E0-45DA-833E-292ECC0C0C05}" destId="{E4E0AFD3-2D7C-4B78-B865-0C3F3EC2E799}" srcOrd="1" destOrd="0" presId="urn:microsoft.com/office/officeart/2005/8/layout/orgChart1"/>
    <dgm:cxn modelId="{4383E3EE-01BA-468F-ACCF-1B35538EEEE8}" type="presParOf" srcId="{E4E0AFD3-2D7C-4B78-B865-0C3F3EC2E799}" destId="{3E325D8F-B47D-44F3-8FA0-C600715F44DD}" srcOrd="0" destOrd="0" presId="urn:microsoft.com/office/officeart/2005/8/layout/orgChart1"/>
    <dgm:cxn modelId="{FF5C73FB-5547-4CB3-81B5-AD89607AEB8C}" type="presParOf" srcId="{3E325D8F-B47D-44F3-8FA0-C600715F44DD}" destId="{6048B9A1-6396-43BE-94A2-4F755F0E82E9}" srcOrd="0" destOrd="0" presId="urn:microsoft.com/office/officeart/2005/8/layout/orgChart1"/>
    <dgm:cxn modelId="{20AFFC69-6F03-4104-A51C-AC3C5E4A5173}" type="presParOf" srcId="{3E325D8F-B47D-44F3-8FA0-C600715F44DD}" destId="{025F0C15-A287-49CE-A78B-692A6DB6EB59}" srcOrd="1" destOrd="0" presId="urn:microsoft.com/office/officeart/2005/8/layout/orgChart1"/>
    <dgm:cxn modelId="{54C4C427-8A95-4A9C-BC13-A27E3C3E2FB0}" type="presParOf" srcId="{E4E0AFD3-2D7C-4B78-B865-0C3F3EC2E799}" destId="{1A5F7C3C-2A88-4AC8-BE6C-2CB36079E793}" srcOrd="1" destOrd="0" presId="urn:microsoft.com/office/officeart/2005/8/layout/orgChart1"/>
    <dgm:cxn modelId="{B47AEAA7-AFE0-49B2-ADC3-0EE0E6962CA4}" type="presParOf" srcId="{E4E0AFD3-2D7C-4B78-B865-0C3F3EC2E799}" destId="{068C8E69-274A-49B5-83FF-310484C97D98}" srcOrd="2" destOrd="0" presId="urn:microsoft.com/office/officeart/2005/8/layout/orgChart1"/>
    <dgm:cxn modelId="{5AF3DF3B-957F-48F3-B1F9-05D298329A6B}" type="presParOf" srcId="{9284FB54-68E0-45DA-833E-292ECC0C0C05}" destId="{534735FA-E1BE-4854-BCA1-9917329FF56B}" srcOrd="2" destOrd="0" presId="urn:microsoft.com/office/officeart/2005/8/layout/orgChart1"/>
    <dgm:cxn modelId="{F9303F5E-902E-45CC-BF28-34E8D7C48FB5}" type="presParOf" srcId="{9284FB54-68E0-45DA-833E-292ECC0C0C05}" destId="{328A43F1-576A-4C55-BC90-C610A4552A00}" srcOrd="3" destOrd="0" presId="urn:microsoft.com/office/officeart/2005/8/layout/orgChart1"/>
    <dgm:cxn modelId="{65023664-C379-41FD-87B1-E1E5B2401975}" type="presParOf" srcId="{328A43F1-576A-4C55-BC90-C610A4552A00}" destId="{9AEA2C4C-F0B1-4527-B34F-ECA0531AD15B}" srcOrd="0" destOrd="0" presId="urn:microsoft.com/office/officeart/2005/8/layout/orgChart1"/>
    <dgm:cxn modelId="{56570A51-28BA-4ECC-AF68-0E574E930A6D}" type="presParOf" srcId="{9AEA2C4C-F0B1-4527-B34F-ECA0531AD15B}" destId="{7E8728A7-80AC-4002-B156-3CC61AB7AFFD}" srcOrd="0" destOrd="0" presId="urn:microsoft.com/office/officeart/2005/8/layout/orgChart1"/>
    <dgm:cxn modelId="{1A7499B4-C209-46FE-B260-A16E9C4EED7A}" type="presParOf" srcId="{9AEA2C4C-F0B1-4527-B34F-ECA0531AD15B}" destId="{99B7E125-8430-484C-8792-707EEE580D3D}" srcOrd="1" destOrd="0" presId="urn:microsoft.com/office/officeart/2005/8/layout/orgChart1"/>
    <dgm:cxn modelId="{BBB30C6C-C853-4E48-9640-A28E4BDB5A24}" type="presParOf" srcId="{328A43F1-576A-4C55-BC90-C610A4552A00}" destId="{BE6D27CE-F93A-4AA1-8A89-EDA46EB439C3}" srcOrd="1" destOrd="0" presId="urn:microsoft.com/office/officeart/2005/8/layout/orgChart1"/>
    <dgm:cxn modelId="{87332ABD-CC4D-44EE-A216-7DF8DA818858}" type="presParOf" srcId="{328A43F1-576A-4C55-BC90-C610A4552A00}" destId="{1DB4A8C0-2707-4006-A0AA-4FD9B168D5FF}" srcOrd="2" destOrd="0" presId="urn:microsoft.com/office/officeart/2005/8/layout/orgChart1"/>
    <dgm:cxn modelId="{449547CC-19E5-494D-AC84-AF3790BF9D57}" type="presParOf" srcId="{9284FB54-68E0-45DA-833E-292ECC0C0C05}" destId="{681F015D-E567-49F3-A4EE-DDD165EA1E8D}" srcOrd="4" destOrd="0" presId="urn:microsoft.com/office/officeart/2005/8/layout/orgChart1"/>
    <dgm:cxn modelId="{2CE55BFE-8C4C-42F8-9B1D-1D3A9C643DF0}" type="presParOf" srcId="{9284FB54-68E0-45DA-833E-292ECC0C0C05}" destId="{7A15AED7-5121-4F2B-B1F8-C88B8D03F30C}" srcOrd="5" destOrd="0" presId="urn:microsoft.com/office/officeart/2005/8/layout/orgChart1"/>
    <dgm:cxn modelId="{C4EBD5DB-B3BA-4A57-BAE9-7A2FAD9A1F97}" type="presParOf" srcId="{7A15AED7-5121-4F2B-B1F8-C88B8D03F30C}" destId="{34307CDD-B69B-4D90-A286-4E8E8EA24AD2}" srcOrd="0" destOrd="0" presId="urn:microsoft.com/office/officeart/2005/8/layout/orgChart1"/>
    <dgm:cxn modelId="{9BADD2C1-D7D5-4E02-B0E4-CD88F4E73687}" type="presParOf" srcId="{34307CDD-B69B-4D90-A286-4E8E8EA24AD2}" destId="{BAEA151D-D313-40F0-B3FA-D71BB30AE8E3}" srcOrd="0" destOrd="0" presId="urn:microsoft.com/office/officeart/2005/8/layout/orgChart1"/>
    <dgm:cxn modelId="{C1BB52BE-109C-409D-B51B-4A8844B96929}" type="presParOf" srcId="{34307CDD-B69B-4D90-A286-4E8E8EA24AD2}" destId="{9CFEE2EE-971E-40ED-AFAC-AF358AFEFC1A}" srcOrd="1" destOrd="0" presId="urn:microsoft.com/office/officeart/2005/8/layout/orgChart1"/>
    <dgm:cxn modelId="{939BD0D7-11E3-45EE-88E1-1121EDB5FC43}" type="presParOf" srcId="{7A15AED7-5121-4F2B-B1F8-C88B8D03F30C}" destId="{F80678BD-E785-4C6C-85D6-1332D4D39099}" srcOrd="1" destOrd="0" presId="urn:microsoft.com/office/officeart/2005/8/layout/orgChart1"/>
    <dgm:cxn modelId="{4DCAC9B0-CA0B-4220-8FC8-E2D1B071CB05}" type="presParOf" srcId="{7A15AED7-5121-4F2B-B1F8-C88B8D03F30C}" destId="{9F7C2A9D-C564-44FA-80A5-9EA8A8CE74FE}" srcOrd="2" destOrd="0" presId="urn:microsoft.com/office/officeart/2005/8/layout/orgChart1"/>
    <dgm:cxn modelId="{B2989C9A-FD49-4116-A6DA-659D7FA7F124}" type="presParOf" srcId="{01CEF45F-DBD4-4EB7-8EA4-0A339B6893B5}" destId="{E0470736-885F-4C99-A824-3D8134EC7B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F015D-E567-49F3-A4EE-DDD165EA1E8D}">
      <dsp:nvSpPr>
        <dsp:cNvPr id="0" name=""/>
        <dsp:cNvSpPr/>
      </dsp:nvSpPr>
      <dsp:spPr>
        <a:xfrm>
          <a:off x="1427914" y="832444"/>
          <a:ext cx="1010259" cy="175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67"/>
              </a:lnTo>
              <a:lnTo>
                <a:pt x="1010259" y="87667"/>
              </a:lnTo>
              <a:lnTo>
                <a:pt x="1010259" y="1753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735FA-E1BE-4854-BCA1-9917329FF56B}">
      <dsp:nvSpPr>
        <dsp:cNvPr id="0" name=""/>
        <dsp:cNvSpPr/>
      </dsp:nvSpPr>
      <dsp:spPr>
        <a:xfrm>
          <a:off x="1382193" y="832444"/>
          <a:ext cx="91440" cy="175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3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DA513-7072-4C5B-935E-680077AD1995}">
      <dsp:nvSpPr>
        <dsp:cNvPr id="0" name=""/>
        <dsp:cNvSpPr/>
      </dsp:nvSpPr>
      <dsp:spPr>
        <a:xfrm>
          <a:off x="417654" y="832444"/>
          <a:ext cx="1010259" cy="175334"/>
        </a:xfrm>
        <a:custGeom>
          <a:avLst/>
          <a:gdLst/>
          <a:ahLst/>
          <a:cxnLst/>
          <a:rect l="0" t="0" r="0" b="0"/>
          <a:pathLst>
            <a:path>
              <a:moveTo>
                <a:pt x="1010259" y="0"/>
              </a:moveTo>
              <a:lnTo>
                <a:pt x="1010259" y="87667"/>
              </a:lnTo>
              <a:lnTo>
                <a:pt x="0" y="87667"/>
              </a:lnTo>
              <a:lnTo>
                <a:pt x="0" y="1753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527983-4031-4EF5-A8CC-FCC6335B4A94}">
      <dsp:nvSpPr>
        <dsp:cNvPr id="0" name=""/>
        <dsp:cNvSpPr/>
      </dsp:nvSpPr>
      <dsp:spPr>
        <a:xfrm>
          <a:off x="1010451" y="414981"/>
          <a:ext cx="834925" cy="417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4"/>
              </a:solidFill>
              <a:latin typeface="Big Shoulders Text"/>
            </a:rPr>
            <a:t>Revenue gained</a:t>
          </a:r>
          <a:endParaRPr lang="en-SG" sz="1000" kern="1200" dirty="0">
            <a:solidFill>
              <a:schemeClr val="accent4"/>
            </a:solidFill>
            <a:latin typeface="Big Shoulders Text"/>
          </a:endParaRPr>
        </a:p>
      </dsp:txBody>
      <dsp:txXfrm>
        <a:off x="1010451" y="414981"/>
        <a:ext cx="834925" cy="417462"/>
      </dsp:txXfrm>
    </dsp:sp>
    <dsp:sp modelId="{6048B9A1-6396-43BE-94A2-4F755F0E82E9}">
      <dsp:nvSpPr>
        <dsp:cNvPr id="0" name=""/>
        <dsp:cNvSpPr/>
      </dsp:nvSpPr>
      <dsp:spPr>
        <a:xfrm>
          <a:off x="191" y="1007778"/>
          <a:ext cx="834925" cy="4174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4"/>
              </a:solidFill>
              <a:latin typeface="Big Shoulders Text"/>
            </a:rPr>
            <a:t>Recruitment Services</a:t>
          </a:r>
          <a:endParaRPr lang="en-SG" sz="1000" kern="1200" dirty="0">
            <a:solidFill>
              <a:schemeClr val="accent4"/>
            </a:solidFill>
            <a:latin typeface="Big Shoulders Text"/>
          </a:endParaRPr>
        </a:p>
      </dsp:txBody>
      <dsp:txXfrm>
        <a:off x="191" y="1007778"/>
        <a:ext cx="834925" cy="417462"/>
      </dsp:txXfrm>
    </dsp:sp>
    <dsp:sp modelId="{7E8728A7-80AC-4002-B156-3CC61AB7AFFD}">
      <dsp:nvSpPr>
        <dsp:cNvPr id="0" name=""/>
        <dsp:cNvSpPr/>
      </dsp:nvSpPr>
      <dsp:spPr>
        <a:xfrm>
          <a:off x="1010451" y="1007778"/>
          <a:ext cx="834925" cy="4174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4"/>
              </a:solidFill>
              <a:latin typeface="Big Shoulders Text"/>
            </a:rPr>
            <a:t>Advertisement</a:t>
          </a:r>
          <a:endParaRPr lang="en-SG" sz="1000" kern="1200" dirty="0">
            <a:solidFill>
              <a:schemeClr val="accent4"/>
            </a:solidFill>
            <a:latin typeface="Big Shoulders Text"/>
          </a:endParaRPr>
        </a:p>
      </dsp:txBody>
      <dsp:txXfrm>
        <a:off x="1010451" y="1007778"/>
        <a:ext cx="834925" cy="417462"/>
      </dsp:txXfrm>
    </dsp:sp>
    <dsp:sp modelId="{BAEA151D-D313-40F0-B3FA-D71BB30AE8E3}">
      <dsp:nvSpPr>
        <dsp:cNvPr id="0" name=""/>
        <dsp:cNvSpPr/>
      </dsp:nvSpPr>
      <dsp:spPr>
        <a:xfrm>
          <a:off x="2020710" y="1007778"/>
          <a:ext cx="834925" cy="4174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4"/>
              </a:solidFill>
              <a:latin typeface="Big Shoulders Text"/>
            </a:rPr>
            <a:t>Premium Subscriptions</a:t>
          </a:r>
          <a:endParaRPr lang="en-SG" sz="1000" kern="1200" dirty="0">
            <a:solidFill>
              <a:schemeClr val="accent4"/>
            </a:solidFill>
            <a:latin typeface="Big Shoulders Text"/>
          </a:endParaRPr>
        </a:p>
      </dsp:txBody>
      <dsp:txXfrm>
        <a:off x="2020710" y="1007778"/>
        <a:ext cx="834925" cy="41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4207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60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386cc0089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386cc0089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39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331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386cc00898_0_3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1386cc00898_0_3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386cc00898_0_3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1386cc00898_0_3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0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386cc0089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386cc0089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60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386cc0089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386cc0089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01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386cc0089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386cc0089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386cc0089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386cc0089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75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5c501166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5c5011669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386cc00898_0_3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1386cc00898_0_3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391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1386cc0089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1386cc0089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386cc00898_0_3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1386cc00898_0_3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367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386cc00898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1386cc00898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386cc0089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1386cc0089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386cc0089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386cc0089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0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386cc0089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386cc0089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0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82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86cc00898_0_3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386cc00898_0_3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4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86cc00898_0_3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386cc00898_0_3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79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3"/>
          <p:cNvGrpSpPr/>
          <p:nvPr/>
        </p:nvGrpSpPr>
        <p:grpSpPr>
          <a:xfrm>
            <a:off x="41" y="-1786536"/>
            <a:ext cx="9143928" cy="9139307"/>
            <a:chOff x="1612150" y="687600"/>
            <a:chExt cx="1682075" cy="1681225"/>
          </a:xfrm>
        </p:grpSpPr>
        <p:sp>
          <p:nvSpPr>
            <p:cNvPr id="69" name="Google Shape;69;p3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720000" y="2049175"/>
            <a:ext cx="3985200" cy="12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07375"/>
            <a:ext cx="1272900" cy="84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subTitle" idx="1"/>
          </p:nvPr>
        </p:nvSpPr>
        <p:spPr>
          <a:xfrm>
            <a:off x="720000" y="3319525"/>
            <a:ext cx="3985200" cy="1824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5382400" y="4724795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8163913" y="14180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4275188" y="-6"/>
            <a:ext cx="2041987" cy="1750299"/>
            <a:chOff x="3066525" y="2964225"/>
            <a:chExt cx="583775" cy="500400"/>
          </a:xfrm>
        </p:grpSpPr>
        <p:sp>
          <p:nvSpPr>
            <p:cNvPr id="104" name="Google Shape;104;p3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21"/>
          <p:cNvGrpSpPr/>
          <p:nvPr/>
        </p:nvGrpSpPr>
        <p:grpSpPr>
          <a:xfrm>
            <a:off x="8430782" y="-24"/>
            <a:ext cx="5146140" cy="5143540"/>
            <a:chOff x="1612150" y="687600"/>
            <a:chExt cx="1682075" cy="1681225"/>
          </a:xfrm>
        </p:grpSpPr>
        <p:sp>
          <p:nvSpPr>
            <p:cNvPr id="883" name="Google Shape;883;p21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1" name="Google Shape;9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8122" y="295588"/>
            <a:ext cx="1490550" cy="9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21"/>
          <p:cNvSpPr/>
          <p:nvPr/>
        </p:nvSpPr>
        <p:spPr>
          <a:xfrm>
            <a:off x="8590875" y="1061439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1"/>
          <p:cNvSpPr/>
          <p:nvPr/>
        </p:nvSpPr>
        <p:spPr>
          <a:xfrm>
            <a:off x="7149688" y="190939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1"/>
          <p:cNvSpPr txBox="1">
            <a:spLocks noGrp="1"/>
          </p:cNvSpPr>
          <p:nvPr>
            <p:ph type="subTitle" idx="1"/>
          </p:nvPr>
        </p:nvSpPr>
        <p:spPr>
          <a:xfrm>
            <a:off x="717350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1"/>
          <p:cNvSpPr txBox="1">
            <a:spLocks noGrp="1"/>
          </p:cNvSpPr>
          <p:nvPr>
            <p:ph type="subTitle" idx="2"/>
          </p:nvPr>
        </p:nvSpPr>
        <p:spPr>
          <a:xfrm>
            <a:off x="3474600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1"/>
          <p:cNvSpPr txBox="1">
            <a:spLocks noGrp="1"/>
          </p:cNvSpPr>
          <p:nvPr>
            <p:ph type="subTitle" idx="3"/>
          </p:nvPr>
        </p:nvSpPr>
        <p:spPr>
          <a:xfrm>
            <a:off x="717350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21"/>
          <p:cNvSpPr txBox="1">
            <a:spLocks noGrp="1"/>
          </p:cNvSpPr>
          <p:nvPr>
            <p:ph type="subTitle" idx="4"/>
          </p:nvPr>
        </p:nvSpPr>
        <p:spPr>
          <a:xfrm>
            <a:off x="3474600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21"/>
          <p:cNvSpPr txBox="1">
            <a:spLocks noGrp="1"/>
          </p:cNvSpPr>
          <p:nvPr>
            <p:ph type="subTitle" idx="5"/>
          </p:nvPr>
        </p:nvSpPr>
        <p:spPr>
          <a:xfrm>
            <a:off x="6229201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21"/>
          <p:cNvSpPr txBox="1">
            <a:spLocks noGrp="1"/>
          </p:cNvSpPr>
          <p:nvPr>
            <p:ph type="subTitle" idx="6"/>
          </p:nvPr>
        </p:nvSpPr>
        <p:spPr>
          <a:xfrm>
            <a:off x="6229201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1"/>
          <p:cNvSpPr txBox="1">
            <a:spLocks noGrp="1"/>
          </p:cNvSpPr>
          <p:nvPr>
            <p:ph type="subTitle" idx="7"/>
          </p:nvPr>
        </p:nvSpPr>
        <p:spPr>
          <a:xfrm>
            <a:off x="713449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2" name="Google Shape;922;p21"/>
          <p:cNvSpPr txBox="1">
            <a:spLocks noGrp="1"/>
          </p:cNvSpPr>
          <p:nvPr>
            <p:ph type="subTitle" idx="8"/>
          </p:nvPr>
        </p:nvSpPr>
        <p:spPr>
          <a:xfrm>
            <a:off x="3478500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3" name="Google Shape;923;p21"/>
          <p:cNvSpPr txBox="1">
            <a:spLocks noGrp="1"/>
          </p:cNvSpPr>
          <p:nvPr>
            <p:ph type="subTitle" idx="9"/>
          </p:nvPr>
        </p:nvSpPr>
        <p:spPr>
          <a:xfrm>
            <a:off x="6233101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4" name="Google Shape;924;p21"/>
          <p:cNvSpPr txBox="1">
            <a:spLocks noGrp="1"/>
          </p:cNvSpPr>
          <p:nvPr>
            <p:ph type="subTitle" idx="13"/>
          </p:nvPr>
        </p:nvSpPr>
        <p:spPr>
          <a:xfrm>
            <a:off x="713225" y="318435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5" name="Google Shape;925;p21"/>
          <p:cNvSpPr txBox="1">
            <a:spLocks noGrp="1"/>
          </p:cNvSpPr>
          <p:nvPr>
            <p:ph type="subTitle" idx="14"/>
          </p:nvPr>
        </p:nvSpPr>
        <p:spPr>
          <a:xfrm>
            <a:off x="3478500" y="318435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6" name="Google Shape;926;p21"/>
          <p:cNvSpPr txBox="1">
            <a:spLocks noGrp="1"/>
          </p:cNvSpPr>
          <p:nvPr>
            <p:ph type="subTitle" idx="15"/>
          </p:nvPr>
        </p:nvSpPr>
        <p:spPr>
          <a:xfrm>
            <a:off x="6168801" y="3173475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27" name="Google Shape;927;p21"/>
          <p:cNvGrpSpPr/>
          <p:nvPr/>
        </p:nvGrpSpPr>
        <p:grpSpPr>
          <a:xfrm>
            <a:off x="-4436818" y="-24"/>
            <a:ext cx="5146140" cy="5143540"/>
            <a:chOff x="1612150" y="687600"/>
            <a:chExt cx="1682075" cy="1681225"/>
          </a:xfrm>
        </p:grpSpPr>
        <p:sp>
          <p:nvSpPr>
            <p:cNvPr id="928" name="Google Shape;928;p21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21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1"/>
          <p:cNvSpPr/>
          <p:nvPr/>
        </p:nvSpPr>
        <p:spPr>
          <a:xfrm>
            <a:off x="276163" y="4294413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26"/>
          <p:cNvSpPr txBox="1">
            <a:spLocks noGrp="1"/>
          </p:cNvSpPr>
          <p:nvPr>
            <p:ph type="subTitle" idx="1"/>
          </p:nvPr>
        </p:nvSpPr>
        <p:spPr>
          <a:xfrm>
            <a:off x="713225" y="1859575"/>
            <a:ext cx="3623700" cy="21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54" name="Google Shape;1154;p26"/>
          <p:cNvGrpSpPr/>
          <p:nvPr/>
        </p:nvGrpSpPr>
        <p:grpSpPr>
          <a:xfrm>
            <a:off x="4737282" y="1240051"/>
            <a:ext cx="5146140" cy="5143540"/>
            <a:chOff x="1612150" y="687600"/>
            <a:chExt cx="1682075" cy="1681225"/>
          </a:xfrm>
        </p:grpSpPr>
        <p:sp>
          <p:nvSpPr>
            <p:cNvPr id="1155" name="Google Shape;1155;p26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26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6"/>
          <p:cNvSpPr/>
          <p:nvPr/>
        </p:nvSpPr>
        <p:spPr>
          <a:xfrm>
            <a:off x="720000" y="4724795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26"/>
          <p:cNvSpPr/>
          <p:nvPr/>
        </p:nvSpPr>
        <p:spPr>
          <a:xfrm>
            <a:off x="107825" y="1600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26"/>
          <p:cNvSpPr/>
          <p:nvPr/>
        </p:nvSpPr>
        <p:spPr>
          <a:xfrm>
            <a:off x="8533925" y="16748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26"/>
          <p:cNvSpPr>
            <a:spLocks noGrp="1"/>
          </p:cNvSpPr>
          <p:nvPr>
            <p:ph type="pic" idx="2"/>
          </p:nvPr>
        </p:nvSpPr>
        <p:spPr>
          <a:xfrm>
            <a:off x="5251550" y="1366800"/>
            <a:ext cx="3190200" cy="323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oogle Shape;1468;p31"/>
          <p:cNvGrpSpPr/>
          <p:nvPr/>
        </p:nvGrpSpPr>
        <p:grpSpPr>
          <a:xfrm>
            <a:off x="41" y="-1786536"/>
            <a:ext cx="9143928" cy="9139307"/>
            <a:chOff x="1612150" y="687600"/>
            <a:chExt cx="1682075" cy="1681225"/>
          </a:xfrm>
        </p:grpSpPr>
        <p:sp>
          <p:nvSpPr>
            <p:cNvPr id="1469" name="Google Shape;1469;p31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31"/>
          <p:cNvGrpSpPr/>
          <p:nvPr/>
        </p:nvGrpSpPr>
        <p:grpSpPr>
          <a:xfrm>
            <a:off x="-10825" y="-810756"/>
            <a:ext cx="2041987" cy="1750299"/>
            <a:chOff x="3066525" y="2964225"/>
            <a:chExt cx="583775" cy="500400"/>
          </a:xfrm>
        </p:grpSpPr>
        <p:sp>
          <p:nvSpPr>
            <p:cNvPr id="1498" name="Google Shape;1498;p31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9" name="Google Shape;1519;p31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31"/>
          <p:cNvSpPr txBox="1">
            <a:spLocks noGrp="1"/>
          </p:cNvSpPr>
          <p:nvPr>
            <p:ph type="title"/>
          </p:nvPr>
        </p:nvSpPr>
        <p:spPr>
          <a:xfrm>
            <a:off x="4445575" y="2116475"/>
            <a:ext cx="39852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1" name="Google Shape;1521;p31"/>
          <p:cNvSpPr txBox="1">
            <a:spLocks noGrp="1"/>
          </p:cNvSpPr>
          <p:nvPr>
            <p:ph type="title" idx="2" hasCustomPrompt="1"/>
          </p:nvPr>
        </p:nvSpPr>
        <p:spPr>
          <a:xfrm>
            <a:off x="7157875" y="1185875"/>
            <a:ext cx="1272900" cy="84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2" name="Google Shape;1522;p31"/>
          <p:cNvSpPr txBox="1">
            <a:spLocks noGrp="1"/>
          </p:cNvSpPr>
          <p:nvPr>
            <p:ph type="subTitle" idx="1"/>
          </p:nvPr>
        </p:nvSpPr>
        <p:spPr>
          <a:xfrm>
            <a:off x="4445575" y="3319525"/>
            <a:ext cx="3985200" cy="1824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31"/>
          <p:cNvSpPr/>
          <p:nvPr/>
        </p:nvSpPr>
        <p:spPr>
          <a:xfrm>
            <a:off x="154900" y="731049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31"/>
          <p:cNvSpPr/>
          <p:nvPr/>
        </p:nvSpPr>
        <p:spPr>
          <a:xfrm>
            <a:off x="3732000" y="4418561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31"/>
          <p:cNvSpPr/>
          <p:nvPr/>
        </p:nvSpPr>
        <p:spPr>
          <a:xfrm>
            <a:off x="8237450" y="168900"/>
            <a:ext cx="558315" cy="556131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31"/>
          <p:cNvSpPr/>
          <p:nvPr/>
        </p:nvSpPr>
        <p:spPr>
          <a:xfrm>
            <a:off x="8491075" y="624425"/>
            <a:ext cx="363904" cy="362466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3"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" name="Google Shape;1591;p33"/>
          <p:cNvGrpSpPr/>
          <p:nvPr/>
        </p:nvGrpSpPr>
        <p:grpSpPr>
          <a:xfrm>
            <a:off x="7126257" y="-3537949"/>
            <a:ext cx="5146140" cy="5143540"/>
            <a:chOff x="1612150" y="687600"/>
            <a:chExt cx="1682075" cy="1681225"/>
          </a:xfrm>
        </p:grpSpPr>
        <p:sp>
          <p:nvSpPr>
            <p:cNvPr id="1592" name="Google Shape;1592;p33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620" name="Google Shape;1620;p33"/>
          <p:cNvGrpSpPr/>
          <p:nvPr/>
        </p:nvGrpSpPr>
        <p:grpSpPr>
          <a:xfrm>
            <a:off x="-1426143" y="1883276"/>
            <a:ext cx="5146140" cy="5143540"/>
            <a:chOff x="1612150" y="687600"/>
            <a:chExt cx="1682075" cy="1681225"/>
          </a:xfrm>
        </p:grpSpPr>
        <p:sp>
          <p:nvSpPr>
            <p:cNvPr id="1621" name="Google Shape;1621;p33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649" name="Google Shape;164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33"/>
          <p:cNvSpPr txBox="1">
            <a:spLocks noGrp="1"/>
          </p:cNvSpPr>
          <p:nvPr>
            <p:ph type="subTitle" idx="1"/>
          </p:nvPr>
        </p:nvSpPr>
        <p:spPr>
          <a:xfrm>
            <a:off x="5925162" y="3698452"/>
            <a:ext cx="250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1" name="Google Shape;1651;p33"/>
          <p:cNvSpPr txBox="1">
            <a:spLocks noGrp="1"/>
          </p:cNvSpPr>
          <p:nvPr>
            <p:ph type="subTitle" idx="2"/>
          </p:nvPr>
        </p:nvSpPr>
        <p:spPr>
          <a:xfrm>
            <a:off x="5925162" y="2011252"/>
            <a:ext cx="250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2" name="Google Shape;1652;p33"/>
          <p:cNvSpPr txBox="1">
            <a:spLocks noGrp="1"/>
          </p:cNvSpPr>
          <p:nvPr>
            <p:ph type="subTitle" idx="3"/>
          </p:nvPr>
        </p:nvSpPr>
        <p:spPr>
          <a:xfrm>
            <a:off x="5925163" y="33904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3" name="Google Shape;1653;p33"/>
          <p:cNvSpPr txBox="1">
            <a:spLocks noGrp="1"/>
          </p:cNvSpPr>
          <p:nvPr>
            <p:ph type="subTitle" idx="4"/>
          </p:nvPr>
        </p:nvSpPr>
        <p:spPr>
          <a:xfrm>
            <a:off x="5925162" y="17032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4" name="Google Shape;1654;p33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3"/>
          <p:cNvSpPr/>
          <p:nvPr/>
        </p:nvSpPr>
        <p:spPr>
          <a:xfrm>
            <a:off x="112500" y="4338349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33"/>
          <p:cNvSpPr/>
          <p:nvPr/>
        </p:nvSpPr>
        <p:spPr>
          <a:xfrm>
            <a:off x="8506975" y="933525"/>
            <a:ext cx="558315" cy="556131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33"/>
          <p:cNvSpPr/>
          <p:nvPr/>
        </p:nvSpPr>
        <p:spPr>
          <a:xfrm>
            <a:off x="8506975" y="1605600"/>
            <a:ext cx="558315" cy="556131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33"/>
          <p:cNvSpPr/>
          <p:nvPr/>
        </p:nvSpPr>
        <p:spPr>
          <a:xfrm>
            <a:off x="4482775" y="4681451"/>
            <a:ext cx="414544" cy="394486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33"/>
          <p:cNvSpPr/>
          <p:nvPr/>
        </p:nvSpPr>
        <p:spPr>
          <a:xfrm>
            <a:off x="8506975" y="261437"/>
            <a:ext cx="558315" cy="556131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34"/>
          <p:cNvGrpSpPr/>
          <p:nvPr/>
        </p:nvGrpSpPr>
        <p:grpSpPr>
          <a:xfrm>
            <a:off x="41" y="-1786536"/>
            <a:ext cx="9143928" cy="9139307"/>
            <a:chOff x="1612150" y="687600"/>
            <a:chExt cx="1682075" cy="1681225"/>
          </a:xfrm>
        </p:grpSpPr>
        <p:sp>
          <p:nvSpPr>
            <p:cNvPr id="1662" name="Google Shape;1662;p34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0" name="Google Shape;1690;p34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1" name="Google Shape;1691;p34"/>
          <p:cNvGrpSpPr/>
          <p:nvPr/>
        </p:nvGrpSpPr>
        <p:grpSpPr>
          <a:xfrm>
            <a:off x="-1328750" y="2861694"/>
            <a:ext cx="2041987" cy="1750299"/>
            <a:chOff x="3066525" y="2964225"/>
            <a:chExt cx="583775" cy="500400"/>
          </a:xfrm>
        </p:grpSpPr>
        <p:sp>
          <p:nvSpPr>
            <p:cNvPr id="1692" name="Google Shape;1692;p34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34"/>
          <p:cNvSpPr/>
          <p:nvPr/>
        </p:nvSpPr>
        <p:spPr>
          <a:xfrm>
            <a:off x="154900" y="4389361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34"/>
          <p:cNvSpPr/>
          <p:nvPr/>
        </p:nvSpPr>
        <p:spPr>
          <a:xfrm>
            <a:off x="8327325" y="85050"/>
            <a:ext cx="363904" cy="362466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34"/>
          <p:cNvSpPr/>
          <p:nvPr/>
        </p:nvSpPr>
        <p:spPr>
          <a:xfrm>
            <a:off x="8547150" y="447525"/>
            <a:ext cx="363904" cy="362466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5"/>
          <p:cNvGrpSpPr/>
          <p:nvPr/>
        </p:nvGrpSpPr>
        <p:grpSpPr>
          <a:xfrm>
            <a:off x="7592282" y="3786951"/>
            <a:ext cx="5146140" cy="5143540"/>
            <a:chOff x="1612150" y="687600"/>
            <a:chExt cx="1682075" cy="1681225"/>
          </a:xfrm>
        </p:grpSpPr>
        <p:sp>
          <p:nvSpPr>
            <p:cNvPr id="1718" name="Google Shape;1718;p35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746" name="Google Shape;1746;p35"/>
          <p:cNvGrpSpPr/>
          <p:nvPr/>
        </p:nvGrpSpPr>
        <p:grpSpPr>
          <a:xfrm>
            <a:off x="-4432918" y="-2305487"/>
            <a:ext cx="5146140" cy="5143540"/>
            <a:chOff x="1612150" y="687600"/>
            <a:chExt cx="1682075" cy="1681225"/>
          </a:xfrm>
        </p:grpSpPr>
        <p:sp>
          <p:nvSpPr>
            <p:cNvPr id="1747" name="Google Shape;1747;p35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775" name="Google Shape;1775;p35"/>
          <p:cNvGrpSpPr/>
          <p:nvPr/>
        </p:nvGrpSpPr>
        <p:grpSpPr>
          <a:xfrm>
            <a:off x="7102025" y="-1210806"/>
            <a:ext cx="2041987" cy="1750299"/>
            <a:chOff x="3066525" y="2964225"/>
            <a:chExt cx="583775" cy="500400"/>
          </a:xfrm>
        </p:grpSpPr>
        <p:sp>
          <p:nvSpPr>
            <p:cNvPr id="1776" name="Google Shape;1776;p35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35"/>
          <p:cNvSpPr/>
          <p:nvPr/>
        </p:nvSpPr>
        <p:spPr>
          <a:xfrm>
            <a:off x="154900" y="2369486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5"/>
          <p:cNvSpPr/>
          <p:nvPr/>
        </p:nvSpPr>
        <p:spPr>
          <a:xfrm>
            <a:off x="77050" y="2007000"/>
            <a:ext cx="363904" cy="362466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5"/>
          <p:cNvSpPr/>
          <p:nvPr/>
        </p:nvSpPr>
        <p:spPr>
          <a:xfrm>
            <a:off x="8430775" y="3891449"/>
            <a:ext cx="558330" cy="531314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0" name="Google Shape;1800;p35"/>
          <p:cNvGrpSpPr/>
          <p:nvPr/>
        </p:nvGrpSpPr>
        <p:grpSpPr>
          <a:xfrm>
            <a:off x="-5400" y="4024807"/>
            <a:ext cx="2041987" cy="1750299"/>
            <a:chOff x="3066525" y="2964225"/>
            <a:chExt cx="583775" cy="500400"/>
          </a:xfrm>
        </p:grpSpPr>
        <p:sp>
          <p:nvSpPr>
            <p:cNvPr id="1801" name="Google Shape;1801;p35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35"/>
          <p:cNvSpPr/>
          <p:nvPr/>
        </p:nvSpPr>
        <p:spPr>
          <a:xfrm rot="5400000">
            <a:off x="4294050" y="304550"/>
            <a:ext cx="5559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5"/>
          <p:cNvSpPr/>
          <p:nvPr/>
        </p:nvSpPr>
        <p:spPr>
          <a:xfrm>
            <a:off x="8248825" y="4422763"/>
            <a:ext cx="363904" cy="362466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4"/>
          <p:cNvGrpSpPr/>
          <p:nvPr/>
        </p:nvGrpSpPr>
        <p:grpSpPr>
          <a:xfrm>
            <a:off x="7231807" y="-3653887"/>
            <a:ext cx="5146140" cy="5143540"/>
            <a:chOff x="1612150" y="687600"/>
            <a:chExt cx="1682075" cy="1681225"/>
          </a:xfrm>
        </p:grpSpPr>
        <p:sp>
          <p:nvSpPr>
            <p:cNvPr id="127" name="Google Shape;127;p4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4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163063" y="47247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/>
          <p:nvPr/>
        </p:nvSpPr>
        <p:spPr>
          <a:xfrm>
            <a:off x="107450" y="715734"/>
            <a:ext cx="418120" cy="397889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8528612" y="4078084"/>
            <a:ext cx="418120" cy="397889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2">
            <a:alphaModFix/>
          </a:blip>
          <a:srcRect l="80355" t="1416" r="-511" b="67044"/>
          <a:stretch/>
        </p:blipFill>
        <p:spPr>
          <a:xfrm>
            <a:off x="7876050" y="233775"/>
            <a:ext cx="1109427" cy="960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07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0"/>
          <p:cNvGrpSpPr/>
          <p:nvPr/>
        </p:nvGrpSpPr>
        <p:grpSpPr>
          <a:xfrm>
            <a:off x="-4117843" y="1331088"/>
            <a:ext cx="5146140" cy="5143540"/>
            <a:chOff x="1612150" y="687600"/>
            <a:chExt cx="1682075" cy="1681225"/>
          </a:xfrm>
        </p:grpSpPr>
        <p:sp>
          <p:nvSpPr>
            <p:cNvPr id="342" name="Google Shape;342;p10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3300" cy="119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0"/>
          <p:cNvSpPr/>
          <p:nvPr/>
        </p:nvSpPr>
        <p:spPr>
          <a:xfrm>
            <a:off x="170850" y="1793925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0"/>
          <p:cNvSpPr/>
          <p:nvPr/>
        </p:nvSpPr>
        <p:spPr>
          <a:xfrm>
            <a:off x="543913" y="2468713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0"/>
          <p:cNvGrpSpPr/>
          <p:nvPr/>
        </p:nvGrpSpPr>
        <p:grpSpPr>
          <a:xfrm>
            <a:off x="7102025" y="4367894"/>
            <a:ext cx="2041987" cy="1750299"/>
            <a:chOff x="3066525" y="2964225"/>
            <a:chExt cx="583775" cy="500400"/>
          </a:xfrm>
        </p:grpSpPr>
        <p:sp>
          <p:nvSpPr>
            <p:cNvPr id="374" name="Google Shape;374;p10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10"/>
          <p:cNvSpPr/>
          <p:nvPr/>
        </p:nvSpPr>
        <p:spPr>
          <a:xfrm>
            <a:off x="8105438" y="3913088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"/>
          <p:cNvSpPr/>
          <p:nvPr/>
        </p:nvSpPr>
        <p:spPr>
          <a:xfrm>
            <a:off x="321225" y="252639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13"/>
          <p:cNvGrpSpPr/>
          <p:nvPr/>
        </p:nvGrpSpPr>
        <p:grpSpPr>
          <a:xfrm>
            <a:off x="7640365" y="-278053"/>
            <a:ext cx="1907602" cy="1635107"/>
            <a:chOff x="3066525" y="2964225"/>
            <a:chExt cx="583775" cy="500400"/>
          </a:xfrm>
        </p:grpSpPr>
        <p:sp>
          <p:nvSpPr>
            <p:cNvPr id="434" name="Google Shape;434;p13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2"/>
          </p:nvPr>
        </p:nvSpPr>
        <p:spPr>
          <a:xfrm>
            <a:off x="937625" y="23737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"/>
          </p:nvPr>
        </p:nvSpPr>
        <p:spPr>
          <a:xfrm>
            <a:off x="937625" y="2904525"/>
            <a:ext cx="21753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3"/>
          </p:nvPr>
        </p:nvSpPr>
        <p:spPr>
          <a:xfrm>
            <a:off x="3478926" y="23737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4"/>
          </p:nvPr>
        </p:nvSpPr>
        <p:spPr>
          <a:xfrm>
            <a:off x="3484350" y="2904525"/>
            <a:ext cx="21753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5"/>
          </p:nvPr>
        </p:nvSpPr>
        <p:spPr>
          <a:xfrm>
            <a:off x="6031071" y="237375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subTitle" idx="6"/>
          </p:nvPr>
        </p:nvSpPr>
        <p:spPr>
          <a:xfrm>
            <a:off x="6031075" y="2904525"/>
            <a:ext cx="21753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925" y="1617522"/>
            <a:ext cx="734700" cy="61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50" y="1617522"/>
            <a:ext cx="734700" cy="61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9" hasCustomPrompt="1"/>
          </p:nvPr>
        </p:nvSpPr>
        <p:spPr>
          <a:xfrm>
            <a:off x="6751375" y="1617522"/>
            <a:ext cx="734700" cy="619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465" name="Google Shape;465;p13"/>
          <p:cNvGrpSpPr/>
          <p:nvPr/>
        </p:nvGrpSpPr>
        <p:grpSpPr>
          <a:xfrm>
            <a:off x="-4432918" y="-419112"/>
            <a:ext cx="5146140" cy="5143540"/>
            <a:chOff x="1612150" y="687600"/>
            <a:chExt cx="1682075" cy="1681225"/>
          </a:xfrm>
        </p:grpSpPr>
        <p:sp>
          <p:nvSpPr>
            <p:cNvPr id="466" name="Google Shape;466;p13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13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13"/>
          <p:cNvPicPr preferRelativeResize="0"/>
          <p:nvPr/>
        </p:nvPicPr>
        <p:blipFill rotWithShape="1">
          <a:blip r:embed="rId2">
            <a:alphaModFix/>
          </a:blip>
          <a:srcRect l="62444" t="34230" r="17399" b="34230"/>
          <a:stretch/>
        </p:blipFill>
        <p:spPr>
          <a:xfrm>
            <a:off x="7991675" y="657150"/>
            <a:ext cx="1109427" cy="9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3"/>
          <p:cNvPicPr preferRelativeResize="0"/>
          <p:nvPr/>
        </p:nvPicPr>
        <p:blipFill rotWithShape="1">
          <a:blip r:embed="rId2">
            <a:alphaModFix/>
          </a:blip>
          <a:srcRect l="42001" t="34230" r="37841" b="34230"/>
          <a:stretch/>
        </p:blipFill>
        <p:spPr>
          <a:xfrm rot="1498213">
            <a:off x="10725" y="3742624"/>
            <a:ext cx="1109428" cy="9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3"/>
          <p:cNvSpPr/>
          <p:nvPr/>
        </p:nvSpPr>
        <p:spPr>
          <a:xfrm>
            <a:off x="8627425" y="161753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3"/>
          <p:cNvSpPr/>
          <p:nvPr/>
        </p:nvSpPr>
        <p:spPr>
          <a:xfrm>
            <a:off x="132300" y="3553358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3"/>
          <p:cNvSpPr/>
          <p:nvPr/>
        </p:nvSpPr>
        <p:spPr>
          <a:xfrm>
            <a:off x="8277325" y="4724795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3"/>
          <p:cNvSpPr/>
          <p:nvPr/>
        </p:nvSpPr>
        <p:spPr>
          <a:xfrm>
            <a:off x="7767775" y="139308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7"/>
          <p:cNvSpPr txBox="1">
            <a:spLocks noGrp="1"/>
          </p:cNvSpPr>
          <p:nvPr>
            <p:ph type="subTitle" idx="1"/>
          </p:nvPr>
        </p:nvSpPr>
        <p:spPr>
          <a:xfrm>
            <a:off x="4985239" y="16676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7"/>
          <p:cNvSpPr txBox="1">
            <a:spLocks noGrp="1"/>
          </p:cNvSpPr>
          <p:nvPr>
            <p:ph type="subTitle" idx="2"/>
          </p:nvPr>
        </p:nvSpPr>
        <p:spPr>
          <a:xfrm>
            <a:off x="1211050" y="16676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7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7"/>
          <p:cNvSpPr/>
          <p:nvPr/>
        </p:nvSpPr>
        <p:spPr>
          <a:xfrm>
            <a:off x="7024000" y="285550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8430775" y="1309738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7"/>
          <p:cNvSpPr/>
          <p:nvPr/>
        </p:nvSpPr>
        <p:spPr>
          <a:xfrm>
            <a:off x="8614975" y="1443805"/>
            <a:ext cx="419398" cy="417768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7"/>
          <p:cNvSpPr/>
          <p:nvPr/>
        </p:nvSpPr>
        <p:spPr>
          <a:xfrm>
            <a:off x="791650" y="4725542"/>
            <a:ext cx="419398" cy="417768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7"/>
          <p:cNvSpPr/>
          <p:nvPr/>
        </p:nvSpPr>
        <p:spPr>
          <a:xfrm>
            <a:off x="1143475" y="466876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1038" y="310950"/>
            <a:ext cx="1191975" cy="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8"/>
          <p:cNvGrpSpPr/>
          <p:nvPr/>
        </p:nvGrpSpPr>
        <p:grpSpPr>
          <a:xfrm>
            <a:off x="-4426143" y="-24"/>
            <a:ext cx="5146140" cy="5143540"/>
            <a:chOff x="1612150" y="687600"/>
            <a:chExt cx="1682075" cy="1681225"/>
          </a:xfrm>
        </p:grpSpPr>
        <p:sp>
          <p:nvSpPr>
            <p:cNvPr id="684" name="Google Shape;684;p18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8"/>
          <p:cNvGrpSpPr/>
          <p:nvPr/>
        </p:nvGrpSpPr>
        <p:grpSpPr>
          <a:xfrm>
            <a:off x="7090732" y="-3319724"/>
            <a:ext cx="5146140" cy="5143540"/>
            <a:chOff x="1612150" y="687600"/>
            <a:chExt cx="1682075" cy="1681225"/>
          </a:xfrm>
        </p:grpSpPr>
        <p:sp>
          <p:nvSpPr>
            <p:cNvPr id="713" name="Google Shape;713;p18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8"/>
          <p:cNvSpPr txBox="1">
            <a:spLocks noGrp="1"/>
          </p:cNvSpPr>
          <p:nvPr>
            <p:ph type="title"/>
          </p:nvPr>
        </p:nvSpPr>
        <p:spPr>
          <a:xfrm>
            <a:off x="720000" y="439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1"/>
          </p:nvPr>
        </p:nvSpPr>
        <p:spPr>
          <a:xfrm>
            <a:off x="4923247" y="29046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ubTitle" idx="2"/>
          </p:nvPr>
        </p:nvSpPr>
        <p:spPr>
          <a:xfrm>
            <a:off x="1715375" y="29046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8"/>
          <p:cNvSpPr txBox="1">
            <a:spLocks noGrp="1"/>
          </p:cNvSpPr>
          <p:nvPr>
            <p:ph type="subTitle" idx="3"/>
          </p:nvPr>
        </p:nvSpPr>
        <p:spPr>
          <a:xfrm>
            <a:off x="1715375" y="24170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5" name="Google Shape;745;p18"/>
          <p:cNvSpPr txBox="1">
            <a:spLocks noGrp="1"/>
          </p:cNvSpPr>
          <p:nvPr>
            <p:ph type="subTitle" idx="4"/>
          </p:nvPr>
        </p:nvSpPr>
        <p:spPr>
          <a:xfrm>
            <a:off x="4923250" y="24170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6" name="Google Shape;746;p18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7" name="Google Shape;74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900" y="3498625"/>
            <a:ext cx="1134900" cy="13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8"/>
          <p:cNvSpPr/>
          <p:nvPr/>
        </p:nvSpPr>
        <p:spPr>
          <a:xfrm>
            <a:off x="1248450" y="4658227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8"/>
          <p:cNvSpPr/>
          <p:nvPr/>
        </p:nvSpPr>
        <p:spPr>
          <a:xfrm>
            <a:off x="8268063" y="808100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8"/>
          <p:cNvSpPr/>
          <p:nvPr/>
        </p:nvSpPr>
        <p:spPr>
          <a:xfrm>
            <a:off x="7859538" y="188925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19"/>
          <p:cNvGrpSpPr/>
          <p:nvPr/>
        </p:nvGrpSpPr>
        <p:grpSpPr>
          <a:xfrm>
            <a:off x="-4432918" y="-24"/>
            <a:ext cx="5146140" cy="5143540"/>
            <a:chOff x="1612150" y="687600"/>
            <a:chExt cx="1682075" cy="1681225"/>
          </a:xfrm>
        </p:grpSpPr>
        <p:sp>
          <p:nvSpPr>
            <p:cNvPr id="753" name="Google Shape;753;p19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9"/>
          <p:cNvGrpSpPr/>
          <p:nvPr/>
        </p:nvGrpSpPr>
        <p:grpSpPr>
          <a:xfrm>
            <a:off x="7409775" y="-561681"/>
            <a:ext cx="2041987" cy="1750299"/>
            <a:chOff x="3066525" y="2964225"/>
            <a:chExt cx="583775" cy="500400"/>
          </a:xfrm>
        </p:grpSpPr>
        <p:sp>
          <p:nvSpPr>
            <p:cNvPr id="782" name="Google Shape;782;p19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3" name="Google Shape;8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9775" y="189853"/>
            <a:ext cx="1331700" cy="9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9"/>
          <p:cNvSpPr/>
          <p:nvPr/>
        </p:nvSpPr>
        <p:spPr>
          <a:xfrm>
            <a:off x="8320588" y="916375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19"/>
          <p:cNvSpPr txBox="1">
            <a:spLocks noGrp="1"/>
          </p:cNvSpPr>
          <p:nvPr>
            <p:ph type="subTitle" idx="1"/>
          </p:nvPr>
        </p:nvSpPr>
        <p:spPr>
          <a:xfrm>
            <a:off x="937626" y="2885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9"/>
          <p:cNvSpPr txBox="1">
            <a:spLocks noGrp="1"/>
          </p:cNvSpPr>
          <p:nvPr>
            <p:ph type="subTitle" idx="2"/>
          </p:nvPr>
        </p:nvSpPr>
        <p:spPr>
          <a:xfrm>
            <a:off x="3484347" y="2885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3"/>
          </p:nvPr>
        </p:nvSpPr>
        <p:spPr>
          <a:xfrm>
            <a:off x="6031074" y="2885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subTitle" idx="4"/>
          </p:nvPr>
        </p:nvSpPr>
        <p:spPr>
          <a:xfrm>
            <a:off x="937625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subTitle" idx="5"/>
          </p:nvPr>
        </p:nvSpPr>
        <p:spPr>
          <a:xfrm>
            <a:off x="3484350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1" name="Google Shape;811;p19"/>
          <p:cNvSpPr txBox="1">
            <a:spLocks noGrp="1"/>
          </p:cNvSpPr>
          <p:nvPr>
            <p:ph type="subTitle" idx="6"/>
          </p:nvPr>
        </p:nvSpPr>
        <p:spPr>
          <a:xfrm>
            <a:off x="6031075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2" name="Google Shape;812;p19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9"/>
          <p:cNvSpPr/>
          <p:nvPr/>
        </p:nvSpPr>
        <p:spPr>
          <a:xfrm>
            <a:off x="127650" y="4206964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9"/>
          <p:cNvSpPr/>
          <p:nvPr/>
        </p:nvSpPr>
        <p:spPr>
          <a:xfrm>
            <a:off x="312075" y="4703377"/>
            <a:ext cx="349918" cy="348555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20"/>
          <p:cNvSpPr txBox="1">
            <a:spLocks noGrp="1"/>
          </p:cNvSpPr>
          <p:nvPr>
            <p:ph type="subTitle" idx="1"/>
          </p:nvPr>
        </p:nvSpPr>
        <p:spPr>
          <a:xfrm>
            <a:off x="2414350" y="2285213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20"/>
          <p:cNvSpPr txBox="1">
            <a:spLocks noGrp="1"/>
          </p:cNvSpPr>
          <p:nvPr>
            <p:ph type="subTitle" idx="2"/>
          </p:nvPr>
        </p:nvSpPr>
        <p:spPr>
          <a:xfrm>
            <a:off x="4730454" y="2285213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20"/>
          <p:cNvSpPr txBox="1">
            <a:spLocks noGrp="1"/>
          </p:cNvSpPr>
          <p:nvPr>
            <p:ph type="subTitle" idx="3"/>
          </p:nvPr>
        </p:nvSpPr>
        <p:spPr>
          <a:xfrm>
            <a:off x="2414350" y="3644138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0"/>
          <p:cNvSpPr txBox="1">
            <a:spLocks noGrp="1"/>
          </p:cNvSpPr>
          <p:nvPr>
            <p:ph type="subTitle" idx="4"/>
          </p:nvPr>
        </p:nvSpPr>
        <p:spPr>
          <a:xfrm>
            <a:off x="4730454" y="3644138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20"/>
          <p:cNvSpPr txBox="1">
            <a:spLocks noGrp="1"/>
          </p:cNvSpPr>
          <p:nvPr>
            <p:ph type="subTitle" idx="5"/>
          </p:nvPr>
        </p:nvSpPr>
        <p:spPr>
          <a:xfrm>
            <a:off x="2414350" y="1990088"/>
            <a:ext cx="19782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2" name="Google Shape;822;p20"/>
          <p:cNvSpPr txBox="1">
            <a:spLocks noGrp="1"/>
          </p:cNvSpPr>
          <p:nvPr>
            <p:ph type="subTitle" idx="6"/>
          </p:nvPr>
        </p:nvSpPr>
        <p:spPr>
          <a:xfrm>
            <a:off x="2414350" y="3349088"/>
            <a:ext cx="19782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3" name="Google Shape;823;p20"/>
          <p:cNvSpPr txBox="1">
            <a:spLocks noGrp="1"/>
          </p:cNvSpPr>
          <p:nvPr>
            <p:ph type="subTitle" idx="7"/>
          </p:nvPr>
        </p:nvSpPr>
        <p:spPr>
          <a:xfrm>
            <a:off x="4730450" y="1990088"/>
            <a:ext cx="19782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4" name="Google Shape;824;p20"/>
          <p:cNvSpPr txBox="1">
            <a:spLocks noGrp="1"/>
          </p:cNvSpPr>
          <p:nvPr>
            <p:ph type="subTitle" idx="8"/>
          </p:nvPr>
        </p:nvSpPr>
        <p:spPr>
          <a:xfrm>
            <a:off x="4730450" y="3349088"/>
            <a:ext cx="19782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25" name="Google Shape;825;p20"/>
          <p:cNvGrpSpPr/>
          <p:nvPr/>
        </p:nvGrpSpPr>
        <p:grpSpPr>
          <a:xfrm>
            <a:off x="8430782" y="-1840399"/>
            <a:ext cx="5146140" cy="5143540"/>
            <a:chOff x="1612150" y="687600"/>
            <a:chExt cx="1682075" cy="1681225"/>
          </a:xfrm>
        </p:grpSpPr>
        <p:sp>
          <p:nvSpPr>
            <p:cNvPr id="826" name="Google Shape;826;p20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20"/>
          <p:cNvSpPr/>
          <p:nvPr/>
        </p:nvSpPr>
        <p:spPr>
          <a:xfrm rot="5400000">
            <a:off x="4300925" y="300250"/>
            <a:ext cx="531300" cy="915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20"/>
          <p:cNvGrpSpPr/>
          <p:nvPr/>
        </p:nvGrpSpPr>
        <p:grpSpPr>
          <a:xfrm>
            <a:off x="-1321975" y="2861694"/>
            <a:ext cx="2041987" cy="1750299"/>
            <a:chOff x="3066525" y="2964225"/>
            <a:chExt cx="583775" cy="500400"/>
          </a:xfrm>
        </p:grpSpPr>
        <p:sp>
          <p:nvSpPr>
            <p:cNvPr id="856" name="Google Shape;856;p20"/>
            <p:cNvSpPr/>
            <p:nvPr/>
          </p:nvSpPr>
          <p:spPr>
            <a:xfrm>
              <a:off x="306652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3149925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3233325" y="2964225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06652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3149925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3233325" y="31310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06652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3149925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3233325" y="3297800"/>
              <a:ext cx="83400" cy="83425"/>
            </a:xfrm>
            <a:custGeom>
              <a:avLst/>
              <a:gdLst/>
              <a:ahLst/>
              <a:cxnLst/>
              <a:rect l="l" t="t" r="r" b="b"/>
              <a:pathLst>
                <a:path w="3336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331670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3400100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331670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3400100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331670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400100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0" y="1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482650" y="3047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3566875" y="29642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3482650" y="321357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3566875" y="3131025"/>
              <a:ext cx="83425" cy="83400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3482650" y="33812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0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3566875" y="3297800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" y="1"/>
                  </a:moveTo>
                  <a:lnTo>
                    <a:pt x="1" y="3336"/>
                  </a:lnTo>
                  <a:lnTo>
                    <a:pt x="3337" y="3336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20"/>
          <p:cNvSpPr/>
          <p:nvPr/>
        </p:nvSpPr>
        <p:spPr>
          <a:xfrm>
            <a:off x="8196313" y="1282088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0"/>
          <p:cNvSpPr/>
          <p:nvPr/>
        </p:nvSpPr>
        <p:spPr>
          <a:xfrm>
            <a:off x="387888" y="4294400"/>
            <a:ext cx="650664" cy="619181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0"/>
          <p:cNvSpPr/>
          <p:nvPr/>
        </p:nvSpPr>
        <p:spPr>
          <a:xfrm>
            <a:off x="179175" y="3896509"/>
            <a:ext cx="418120" cy="397889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0"/>
          <p:cNvSpPr/>
          <p:nvPr/>
        </p:nvSpPr>
        <p:spPr>
          <a:xfrm>
            <a:off x="8518150" y="734934"/>
            <a:ext cx="418120" cy="397889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59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72" r:id="rId11"/>
    <p:sldLayoutId id="2147483677" r:id="rId12"/>
    <p:sldLayoutId id="2147483679" r:id="rId13"/>
    <p:sldLayoutId id="2147483680" r:id="rId14"/>
    <p:sldLayoutId id="2147483681" r:id="rId15"/>
    <p:sldLayoutId id="214748368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app.goo.gl/wJtPFvWZqn3RGV86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hyperlink" Target="https://images.app.goo.gl/LUff68yvqiRaVu9v9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power.com.sg/blog/2022/05/protect-yourself-from-job-scams-do-the-sc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hyperlink" Target="https://ms-my.facebook.com/BukitBatokNPC/photos/received-messages-offering-part-time-jobs-by-shopee-or-lazada-with-attractive-pa/1913619558817168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hyperlink" Target="https://images.app.goo.gl/Jr8H9pt7GW9Miyj4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mlexmarketinsight.com/news-hub/editors-picks/area-of-expertise/data-privacy-and-security/personal-data-legislation-tops-the-agenda-as-chinas-political-assemblies-kick-off-meetings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998ECE-3858-32ED-7B02-123A482F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86" y="0"/>
            <a:ext cx="6605189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31848F-6649-B53C-6EB0-F44D39A9470F}"/>
              </a:ext>
            </a:extLst>
          </p:cNvPr>
          <p:cNvSpPr txBox="1"/>
          <p:nvPr/>
        </p:nvSpPr>
        <p:spPr>
          <a:xfrm>
            <a:off x="-29559" y="1259019"/>
            <a:ext cx="2603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 dirty="0">
                <a:latin typeface="Big Shoulders Text"/>
                <a:cs typeface="Calibri" panose="020F0502020204030204" pitchFamily="34" charset="0"/>
              </a:rPr>
              <a:t>FRAUDULENT JOB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3758F-FB2D-B425-FE39-6A5662EE43C4}"/>
              </a:ext>
            </a:extLst>
          </p:cNvPr>
          <p:cNvSpPr txBox="1"/>
          <p:nvPr/>
        </p:nvSpPr>
        <p:spPr>
          <a:xfrm>
            <a:off x="0" y="3228232"/>
            <a:ext cx="2664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latin typeface="Big Shoulders Text Medium"/>
              </a:rPr>
              <a:t>DBA5106 Final Group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C9E9F-2F29-A4B7-BDE5-4E4F27F196F9}"/>
              </a:ext>
            </a:extLst>
          </p:cNvPr>
          <p:cNvSpPr txBox="1"/>
          <p:nvPr/>
        </p:nvSpPr>
        <p:spPr>
          <a:xfrm>
            <a:off x="7231925" y="1259019"/>
            <a:ext cx="191207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VN" sz="1600"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7:</a:t>
            </a:r>
          </a:p>
          <a:p>
            <a:pPr algn="ctr"/>
            <a:r>
              <a:rPr lang="en-VN"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Manan Lohia</a:t>
            </a:r>
          </a:p>
          <a:p>
            <a:pPr algn="ctr"/>
            <a:r>
              <a:rPr lang="en-VN"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Arian Madadi</a:t>
            </a:r>
          </a:p>
          <a:p>
            <a:pPr algn="ctr"/>
            <a:r>
              <a:rPr lang="en-VN"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Lee Cheng Shu</a:t>
            </a:r>
          </a:p>
          <a:p>
            <a:pPr algn="ctr"/>
            <a:r>
              <a:rPr lang="en-VN"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Bhargav Sagiraju</a:t>
            </a:r>
          </a:p>
          <a:p>
            <a:pPr algn="ctr"/>
            <a:r>
              <a:rPr lang="en-VN"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Nguyen Minh Hieu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B6365B-A3F4-5F64-665A-3ED042D2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0000">
            <a:off x="2548883" y="627576"/>
            <a:ext cx="3219449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2652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Methodology</a:t>
            </a:r>
          </a:p>
        </p:txBody>
      </p:sp>
      <p:sp>
        <p:nvSpPr>
          <p:cNvPr id="1913" name="Google Shape;1913;p43"/>
          <p:cNvSpPr txBox="1">
            <a:spLocks noGrp="1"/>
          </p:cNvSpPr>
          <p:nvPr>
            <p:ph type="title" idx="2"/>
          </p:nvPr>
        </p:nvSpPr>
        <p:spPr>
          <a:xfrm>
            <a:off x="720000" y="12073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915" name="Google Shape;1915;p43"/>
          <p:cNvPicPr preferRelativeResize="0"/>
          <p:nvPr/>
        </p:nvPicPr>
        <p:blipFill rotWithShape="1">
          <a:blip r:embed="rId3">
            <a:alphaModFix/>
          </a:blip>
          <a:srcRect t="-20864" b="-7769"/>
          <a:stretch/>
        </p:blipFill>
        <p:spPr>
          <a:xfrm>
            <a:off x="5158775" y="1601375"/>
            <a:ext cx="3985198" cy="33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43"/>
          <p:cNvSpPr/>
          <p:nvPr/>
        </p:nvSpPr>
        <p:spPr>
          <a:xfrm>
            <a:off x="228625" y="41460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618300" y="3229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8048225" y="4078670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7630200" y="9101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5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8EFB3A-5481-743F-A372-F81458CD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857846" y="3517278"/>
            <a:ext cx="342900" cy="3429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E8AD715-EA7D-A6C8-7894-7B9767E12639}"/>
              </a:ext>
            </a:extLst>
          </p:cNvPr>
          <p:cNvGrpSpPr/>
          <p:nvPr/>
        </p:nvGrpSpPr>
        <p:grpSpPr>
          <a:xfrm>
            <a:off x="1029294" y="584906"/>
            <a:ext cx="7207761" cy="3767838"/>
            <a:chOff x="245232" y="186676"/>
            <a:chExt cx="8848898" cy="470655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1B70C77-1781-49C1-AC8C-4FABCA69C8DC}"/>
                </a:ext>
              </a:extLst>
            </p:cNvPr>
            <p:cNvSpPr/>
            <p:nvPr/>
          </p:nvSpPr>
          <p:spPr>
            <a:xfrm>
              <a:off x="2262156" y="1287228"/>
              <a:ext cx="1298041" cy="51214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Business Understanding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DBB419E-39A7-EC31-2EBD-EAD2D7C5DAD0}"/>
                </a:ext>
              </a:extLst>
            </p:cNvPr>
            <p:cNvSpPr/>
            <p:nvPr/>
          </p:nvSpPr>
          <p:spPr>
            <a:xfrm>
              <a:off x="4064865" y="1287228"/>
              <a:ext cx="1329859" cy="51214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Data Understanding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CE80D30-F0F3-CAFB-545E-CC020D02E68D}"/>
                </a:ext>
              </a:extLst>
            </p:cNvPr>
            <p:cNvSpPr/>
            <p:nvPr/>
          </p:nvSpPr>
          <p:spPr>
            <a:xfrm>
              <a:off x="5746676" y="1672759"/>
              <a:ext cx="1234440" cy="51214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Data Preparation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A257477-ED04-6855-84E0-EE81612DFFAC}"/>
                </a:ext>
              </a:extLst>
            </p:cNvPr>
            <p:cNvSpPr/>
            <p:nvPr/>
          </p:nvSpPr>
          <p:spPr>
            <a:xfrm>
              <a:off x="5746676" y="2603147"/>
              <a:ext cx="1234440" cy="51214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Modelling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7B5E311-279C-71AA-FE62-E518D170C6B2}"/>
                </a:ext>
              </a:extLst>
            </p:cNvPr>
            <p:cNvSpPr/>
            <p:nvPr/>
          </p:nvSpPr>
          <p:spPr>
            <a:xfrm>
              <a:off x="4075099" y="2957154"/>
              <a:ext cx="1319625" cy="51214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Evaluation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EE8BE18-A0F2-F6BE-A1BF-E0348DD4756A}"/>
                </a:ext>
              </a:extLst>
            </p:cNvPr>
            <p:cNvSpPr/>
            <p:nvPr/>
          </p:nvSpPr>
          <p:spPr>
            <a:xfrm>
              <a:off x="2262155" y="2957155"/>
              <a:ext cx="1298042" cy="51214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Deployment</a:t>
              </a:r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148DB5-A52F-00AF-1B53-01F9CDDC25EC}"/>
                </a:ext>
              </a:extLst>
            </p:cNvPr>
            <p:cNvCxnSpPr/>
            <p:nvPr/>
          </p:nvCxnSpPr>
          <p:spPr>
            <a:xfrm>
              <a:off x="3619248" y="1449073"/>
              <a:ext cx="3669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D0DD80-ECCE-0DEB-A8F3-4630115DD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9248" y="1630048"/>
              <a:ext cx="370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BD019A09-FD33-5E14-FE1C-FFFDD9BD40C5}"/>
                </a:ext>
              </a:extLst>
            </p:cNvPr>
            <p:cNvCxnSpPr>
              <a:cxnSpLocks/>
            </p:cNvCxnSpPr>
            <p:nvPr/>
          </p:nvCxnSpPr>
          <p:spPr>
            <a:xfrm>
              <a:off x="5472832" y="1460058"/>
              <a:ext cx="977828" cy="169991"/>
            </a:xfrm>
            <a:prstGeom prst="curvedConnector3">
              <a:avLst>
                <a:gd name="adj1" fmla="val 994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5D1156B-56F6-7EBE-2A8B-2C2F7A892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1134" y="2214808"/>
              <a:ext cx="0" cy="342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2F07B8C-C3AD-7D05-48DC-2DBB69375E97}"/>
                </a:ext>
              </a:extLst>
            </p:cNvPr>
            <p:cNvCxnSpPr>
              <a:cxnSpLocks/>
            </p:cNvCxnSpPr>
            <p:nvPr/>
          </p:nvCxnSpPr>
          <p:spPr>
            <a:xfrm>
              <a:off x="6504752" y="2214808"/>
              <a:ext cx="0" cy="342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FE9A0DB5-94E9-2C6A-D9D5-7FEA6DB9CF9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02936" y="3193695"/>
              <a:ext cx="847724" cy="117018"/>
            </a:xfrm>
            <a:prstGeom prst="curvedConnector3">
              <a:avLst>
                <a:gd name="adj1" fmla="val 5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7B68479-116D-4884-30D4-E309285B3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844" y="3260413"/>
              <a:ext cx="370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61E4071E-3260-660E-C885-32B8857107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97805" y="1909728"/>
              <a:ext cx="1366467" cy="942788"/>
            </a:xfrm>
            <a:prstGeom prst="curvedConnector3">
              <a:avLst>
                <a:gd name="adj1" fmla="val 50000"/>
              </a:avLst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E661DE3-7F2E-B3E8-B347-43FF027B9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977" y="1909726"/>
              <a:ext cx="0" cy="94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FC12A48-9997-F282-46DA-B90D1ACE2299}"/>
                </a:ext>
              </a:extLst>
            </p:cNvPr>
            <p:cNvSpPr/>
            <p:nvPr/>
          </p:nvSpPr>
          <p:spPr>
            <a:xfrm>
              <a:off x="1743504" y="186676"/>
              <a:ext cx="1793651" cy="99019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Problem Statement</a:t>
              </a:r>
              <a:r>
                <a:rPr lang="en-US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:</a:t>
              </a:r>
              <a:endParaRPr lang="en-SG" sz="90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Learn about the rise in job scam trend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Explore how to predict if a job is real or scam</a:t>
              </a:r>
              <a:endParaRPr lang="en-US" sz="90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8DA4906-F9F4-2A4C-42A7-89FC12739F73}"/>
                </a:ext>
              </a:extLst>
            </p:cNvPr>
            <p:cNvSpPr/>
            <p:nvPr/>
          </p:nvSpPr>
          <p:spPr>
            <a:xfrm>
              <a:off x="3630594" y="444901"/>
              <a:ext cx="411480" cy="41148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C6C1EA0-7B17-66AD-31E5-56C431AC602C}"/>
                </a:ext>
              </a:extLst>
            </p:cNvPr>
            <p:cNvSpPr/>
            <p:nvPr/>
          </p:nvSpPr>
          <p:spPr>
            <a:xfrm>
              <a:off x="4079613" y="186676"/>
              <a:ext cx="2097645" cy="99019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Data Understanding: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Understand job description obtained from data source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Identify features that help to classify jobs</a:t>
              </a:r>
              <a:endParaRPr lang="en-US" sz="90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57" name="Arrow: Bent 56">
              <a:extLst>
                <a:ext uri="{FF2B5EF4-FFF2-40B4-BE49-F238E27FC236}">
                  <a16:creationId xmlns:a16="http://schemas.microsoft.com/office/drawing/2014/main" id="{6EEADA65-4151-FFD3-375D-E82556F043D1}"/>
                </a:ext>
              </a:extLst>
            </p:cNvPr>
            <p:cNvSpPr/>
            <p:nvPr/>
          </p:nvSpPr>
          <p:spPr>
            <a:xfrm rot="5400000">
              <a:off x="6776085" y="-16191"/>
              <a:ext cx="647144" cy="1683450"/>
            </a:xfrm>
            <a:prstGeom prst="ben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3CF6F1B-664B-6E2B-B8DF-7840C2D4F4B8}"/>
                </a:ext>
              </a:extLst>
            </p:cNvPr>
            <p:cNvSpPr/>
            <p:nvPr/>
          </p:nvSpPr>
          <p:spPr>
            <a:xfrm>
              <a:off x="7080952" y="1284419"/>
              <a:ext cx="1978113" cy="7657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Data Preparation: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Data is reclassified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Identify features that help to classify jobs</a:t>
              </a:r>
              <a:endParaRPr lang="en-US" sz="90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C118CED-42EA-A5EC-9BC7-79C2BE606674}"/>
                </a:ext>
              </a:extLst>
            </p:cNvPr>
            <p:cNvSpPr/>
            <p:nvPr/>
          </p:nvSpPr>
          <p:spPr>
            <a:xfrm>
              <a:off x="7116018" y="2618647"/>
              <a:ext cx="1978112" cy="125518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Modelling:</a:t>
              </a:r>
            </a:p>
            <a:p>
              <a:r>
                <a:rPr lang="en-SG" sz="8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- </a:t>
              </a:r>
              <a:r>
                <a:rPr lang="en-SG" sz="8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Classification models were evaluated (Logistic Regression, Decision Tree, Linear SVC, K-Nearest Neighbours, Random Forest, Gradient Boosting Classifier and </a:t>
              </a:r>
              <a:r>
                <a:rPr lang="en-SG" sz="800" err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XGBoost</a:t>
              </a:r>
              <a:r>
                <a:rPr lang="en-SG" sz="8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)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BEC1FDB-A206-B66B-7AD2-8B53583D19D2}"/>
                </a:ext>
              </a:extLst>
            </p:cNvPr>
            <p:cNvSpPr/>
            <p:nvPr/>
          </p:nvSpPr>
          <p:spPr>
            <a:xfrm>
              <a:off x="4052149" y="3593445"/>
              <a:ext cx="1681811" cy="129978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Model Validation &amp; Evaluation</a:t>
              </a:r>
              <a:r>
                <a:rPr lang="en-US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:</a:t>
              </a:r>
            </a:p>
            <a:p>
              <a:pPr marL="171450" indent="-171450">
                <a:buFontTx/>
                <a:buChar char="-"/>
              </a:pPr>
              <a:r>
                <a:rPr lang="en-US" sz="8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Each model is trained and cross-validated with stratified 5-fold split</a:t>
              </a:r>
            </a:p>
            <a:p>
              <a:pPr marL="171450" indent="-171450">
                <a:buFontTx/>
                <a:buChar char="-"/>
              </a:pPr>
              <a:r>
                <a:rPr lang="en-US" sz="8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Use recall as evaluation metric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E0747EA-D82A-365D-6309-DC9C41EC0FA5}"/>
                </a:ext>
              </a:extLst>
            </p:cNvPr>
            <p:cNvSpPr/>
            <p:nvPr/>
          </p:nvSpPr>
          <p:spPr>
            <a:xfrm>
              <a:off x="1778902" y="3677869"/>
              <a:ext cx="1650724" cy="92517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Deployment:</a:t>
              </a:r>
            </a:p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- </a:t>
              </a: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Deploying the best model to be applied in the problem statement</a:t>
              </a:r>
              <a:endParaRPr lang="en-SG" sz="900" b="1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62" name="Arrow: Bent 61">
              <a:extLst>
                <a:ext uri="{FF2B5EF4-FFF2-40B4-BE49-F238E27FC236}">
                  <a16:creationId xmlns:a16="http://schemas.microsoft.com/office/drawing/2014/main" id="{AECA9CC6-3798-3D62-211C-68EC6A15D566}"/>
                </a:ext>
              </a:extLst>
            </p:cNvPr>
            <p:cNvSpPr/>
            <p:nvPr/>
          </p:nvSpPr>
          <p:spPr>
            <a:xfrm flipH="1" flipV="1">
              <a:off x="5883982" y="4030522"/>
              <a:ext cx="2057400" cy="436451"/>
            </a:xfrm>
            <a:prstGeom prst="bentArrow">
              <a:avLst>
                <a:gd name="adj1" fmla="val 42386"/>
                <a:gd name="adj2" fmla="val 35904"/>
                <a:gd name="adj3" fmla="val 50000"/>
                <a:gd name="adj4" fmla="val 4375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1BD4768-1AEF-8AD5-BDC6-E1FD34D0C6AA}"/>
                </a:ext>
              </a:extLst>
            </p:cNvPr>
            <p:cNvSpPr/>
            <p:nvPr/>
          </p:nvSpPr>
          <p:spPr>
            <a:xfrm>
              <a:off x="245232" y="1657522"/>
              <a:ext cx="1650724" cy="133532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900" b="1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Test evaluation:</a:t>
              </a:r>
            </a:p>
            <a:p>
              <a:pPr marL="128588" indent="-128588">
                <a:buFontTx/>
                <a:buChar char="-"/>
              </a:pPr>
              <a:r>
                <a:rPr lang="en-US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Test in real-life business applications</a:t>
              </a:r>
            </a:p>
            <a:p>
              <a:pPr marL="128588" indent="-128588">
                <a:buFontTx/>
                <a:buChar char="-"/>
              </a:pPr>
              <a:r>
                <a:rPr lang="en-SG" sz="900">
                  <a:solidFill>
                    <a:srgbClr val="383838"/>
                  </a:solidFill>
                  <a:latin typeface="Anaheim"/>
                  <a:cs typeface="Amatic SC" panose="00000500000000000000" pitchFamily="2" charset="-79"/>
                </a:rPr>
                <a:t>Cost-benefit based on business scenarios</a:t>
              </a:r>
            </a:p>
          </p:txBody>
        </p:sp>
        <p:sp>
          <p:nvSpPr>
            <p:cNvPr id="1920" name="Arrow: Bent 1919">
              <a:extLst>
                <a:ext uri="{FF2B5EF4-FFF2-40B4-BE49-F238E27FC236}">
                  <a16:creationId xmlns:a16="http://schemas.microsoft.com/office/drawing/2014/main" id="{F18B070F-AAC4-3CF0-36ED-A1C0825929CF}"/>
                </a:ext>
              </a:extLst>
            </p:cNvPr>
            <p:cNvSpPr/>
            <p:nvPr/>
          </p:nvSpPr>
          <p:spPr>
            <a:xfrm>
              <a:off x="899100" y="444902"/>
              <a:ext cx="723485" cy="1125521"/>
            </a:xfrm>
            <a:prstGeom prst="ben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1921" name="Arrow: Right 1920">
              <a:extLst>
                <a:ext uri="{FF2B5EF4-FFF2-40B4-BE49-F238E27FC236}">
                  <a16:creationId xmlns:a16="http://schemas.microsoft.com/office/drawing/2014/main" id="{09978A70-BDAF-ADB5-EEF4-206DA9D74F15}"/>
                </a:ext>
              </a:extLst>
            </p:cNvPr>
            <p:cNvSpPr/>
            <p:nvPr/>
          </p:nvSpPr>
          <p:spPr>
            <a:xfrm flipH="1">
              <a:off x="3566933" y="4125900"/>
              <a:ext cx="366927" cy="41148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1922" name="Arrow: Right 1921">
              <a:extLst>
                <a:ext uri="{FF2B5EF4-FFF2-40B4-BE49-F238E27FC236}">
                  <a16:creationId xmlns:a16="http://schemas.microsoft.com/office/drawing/2014/main" id="{33F2BC30-3B2E-01BC-9051-6B37DD6A27C3}"/>
                </a:ext>
              </a:extLst>
            </p:cNvPr>
            <p:cNvSpPr/>
            <p:nvPr/>
          </p:nvSpPr>
          <p:spPr>
            <a:xfrm rot="5400000">
              <a:off x="7637705" y="2136353"/>
              <a:ext cx="366927" cy="41148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  <p:sp>
          <p:nvSpPr>
            <p:cNvPr id="1923" name="Arrow: Bent 1922">
              <a:extLst>
                <a:ext uri="{FF2B5EF4-FFF2-40B4-BE49-F238E27FC236}">
                  <a16:creationId xmlns:a16="http://schemas.microsoft.com/office/drawing/2014/main" id="{283D55C6-E496-6882-B5F8-07E01E82CF07}"/>
                </a:ext>
              </a:extLst>
            </p:cNvPr>
            <p:cNvSpPr/>
            <p:nvPr/>
          </p:nvSpPr>
          <p:spPr>
            <a:xfrm rot="5400000" flipH="1" flipV="1">
              <a:off x="473618" y="3385390"/>
              <a:ext cx="1414605" cy="748558"/>
            </a:xfrm>
            <a:prstGeom prst="ben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50">
                <a:solidFill>
                  <a:srgbClr val="383838"/>
                </a:solidFill>
                <a:latin typeface="Anaheim"/>
                <a:cs typeface="Amatic SC" panose="00000500000000000000" pitchFamily="2" charset="-79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3"/>
          <p:cNvSpPr txBox="1">
            <a:spLocks noGrp="1"/>
          </p:cNvSpPr>
          <p:nvPr>
            <p:ph type="title"/>
          </p:nvPr>
        </p:nvSpPr>
        <p:spPr>
          <a:xfrm>
            <a:off x="720000" y="2456174"/>
            <a:ext cx="39851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Preparation</a:t>
            </a:r>
            <a:br>
              <a:rPr lang="en-US" sz="4000" dirty="0"/>
            </a:br>
            <a:r>
              <a:rPr lang="en-US" sz="4000" dirty="0"/>
              <a:t>&amp; EDA</a:t>
            </a:r>
          </a:p>
        </p:txBody>
      </p:sp>
      <p:sp>
        <p:nvSpPr>
          <p:cNvPr id="1913" name="Google Shape;1913;p43"/>
          <p:cNvSpPr txBox="1">
            <a:spLocks noGrp="1"/>
          </p:cNvSpPr>
          <p:nvPr>
            <p:ph type="title" idx="2"/>
          </p:nvPr>
        </p:nvSpPr>
        <p:spPr>
          <a:xfrm>
            <a:off x="720000" y="12073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915" name="Google Shape;1915;p43"/>
          <p:cNvPicPr preferRelativeResize="0"/>
          <p:nvPr/>
        </p:nvPicPr>
        <p:blipFill rotWithShape="1">
          <a:blip r:embed="rId3">
            <a:alphaModFix/>
          </a:blip>
          <a:srcRect t="-20864" b="-7769"/>
          <a:stretch/>
        </p:blipFill>
        <p:spPr>
          <a:xfrm>
            <a:off x="5158775" y="1601375"/>
            <a:ext cx="3985198" cy="33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43"/>
          <p:cNvSpPr/>
          <p:nvPr/>
        </p:nvSpPr>
        <p:spPr>
          <a:xfrm>
            <a:off x="228625" y="41460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618300" y="3229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8048225" y="4078670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7630200" y="9101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75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0"/>
          <p:cNvSpPr txBox="1">
            <a:spLocks noGrp="1"/>
          </p:cNvSpPr>
          <p:nvPr>
            <p:ph type="title"/>
          </p:nvPr>
        </p:nvSpPr>
        <p:spPr>
          <a:xfrm>
            <a:off x="632717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</a:t>
            </a:r>
            <a:endParaRPr lang="en-US" dirty="0"/>
          </a:p>
        </p:txBody>
      </p:sp>
      <p:sp>
        <p:nvSpPr>
          <p:cNvPr id="1878" name="Google Shape;1878;p40"/>
          <p:cNvSpPr/>
          <p:nvPr/>
        </p:nvSpPr>
        <p:spPr>
          <a:xfrm>
            <a:off x="325825" y="2337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0"/>
          <p:cNvSpPr/>
          <p:nvPr/>
        </p:nvSpPr>
        <p:spPr>
          <a:xfrm>
            <a:off x="8528600" y="1194158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0"/>
          <p:cNvSpPr/>
          <p:nvPr/>
        </p:nvSpPr>
        <p:spPr>
          <a:xfrm>
            <a:off x="325813" y="4225795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1;p42">
            <a:extLst>
              <a:ext uri="{FF2B5EF4-FFF2-40B4-BE49-F238E27FC236}">
                <a16:creationId xmlns:a16="http://schemas.microsoft.com/office/drawing/2014/main" id="{15E9B387-C1B6-E5D0-9A55-2070B5DC927D}"/>
              </a:ext>
            </a:extLst>
          </p:cNvPr>
          <p:cNvSpPr txBox="1">
            <a:spLocks/>
          </p:cNvSpPr>
          <p:nvPr/>
        </p:nvSpPr>
        <p:spPr>
          <a:xfrm>
            <a:off x="717987" y="1192825"/>
            <a:ext cx="7648012" cy="284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7260BE-B72C-978B-1E16-91B1699DF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868168"/>
              </p:ext>
            </p:extLst>
          </p:nvPr>
        </p:nvGraphicFramePr>
        <p:xfrm>
          <a:off x="1783921" y="731375"/>
          <a:ext cx="5576158" cy="3442571"/>
        </p:xfrm>
        <a:graphic>
          <a:graphicData uri="http://schemas.openxmlformats.org/drawingml/2006/table">
            <a:tbl>
              <a:tblPr firstRow="1" firstCol="1" bandRow="1">
                <a:tableStyleId>{15468DB1-CD4B-442A-B624-BBC02384BC3F}</a:tableStyleId>
              </a:tblPr>
              <a:tblGrid>
                <a:gridCol w="1553239">
                  <a:extLst>
                    <a:ext uri="{9D8B030D-6E8A-4147-A177-3AD203B41FA5}">
                      <a16:colId xmlns:a16="http://schemas.microsoft.com/office/drawing/2014/main" val="3411527771"/>
                    </a:ext>
                  </a:extLst>
                </a:gridCol>
                <a:gridCol w="964141">
                  <a:extLst>
                    <a:ext uri="{9D8B030D-6E8A-4147-A177-3AD203B41FA5}">
                      <a16:colId xmlns:a16="http://schemas.microsoft.com/office/drawing/2014/main" val="1372259930"/>
                    </a:ext>
                  </a:extLst>
                </a:gridCol>
                <a:gridCol w="3058778">
                  <a:extLst>
                    <a:ext uri="{9D8B030D-6E8A-4147-A177-3AD203B41FA5}">
                      <a16:colId xmlns:a16="http://schemas.microsoft.com/office/drawing/2014/main" val="1335605698"/>
                    </a:ext>
                  </a:extLst>
                </a:gridCol>
              </a:tblGrid>
              <a:tr h="285605">
                <a:tc>
                  <a:txBody>
                    <a:bodyPr/>
                    <a:lstStyle/>
                    <a:p>
                      <a:pPr>
                        <a:lnSpc>
                          <a:spcPts val="24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Variable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4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Data Type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4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Description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2448087240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job_id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Int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Unique Job ID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882396107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title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The title of the job ad entry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956029384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location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Geographical location of the job ad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3994794840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department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Corporate department (e.g. sales)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2140768239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salary_range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Indicative salary range (e.g. $50,000-$60,000)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142073967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company_profile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A brief company description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984504276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description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The details description of the job ad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2349614714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requirements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Enlisted requirements for the job opening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3493729403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benefits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Enlisted offered benefits by the employer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4079294502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telecommuting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Boolean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True for telecommuting positions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2839964722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Has_company_logo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Boolean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True if company logo is present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856211199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has_questions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Boolean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True if screening questions are present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3753090425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employment_type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Full-type, Part-time, Contract, etc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230710190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required_experience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Executive, Entry level, Intern, etc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944925703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required_education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Doctorate, Master’s Degree, Bachelor, etc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829296242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industry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Automotive, IT, Health care, Real estate, etc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1720713568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function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Text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Consulting, Engineering, Research, Sales etc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4146562526"/>
                  </a:ext>
                </a:extLst>
              </a:tr>
              <a:tr h="17392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fraudulent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>
                          <a:effectLst/>
                        </a:rPr>
                        <a:t>Boolean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SG" sz="1000" dirty="0">
                          <a:effectLst/>
                        </a:rPr>
                        <a:t>target - Classification attribute</a:t>
                      </a:r>
                      <a:endParaRPr lang="en-V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95" marR="64395" marT="0" marB="0"/>
                </a:tc>
                <a:extLst>
                  <a:ext uri="{0D108BD9-81ED-4DB2-BD59-A6C34878D82A}">
                    <a16:rowId xmlns:a16="http://schemas.microsoft.com/office/drawing/2014/main" val="2870677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49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97BF-BCD5-736F-2FF0-E6AA7C95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25" y="445025"/>
            <a:ext cx="7704000" cy="572700"/>
          </a:xfrm>
        </p:spPr>
        <p:txBody>
          <a:bodyPr/>
          <a:lstStyle/>
          <a:p>
            <a:r>
              <a:rPr lang="en-US" dirty="0"/>
              <a:t>Missing Values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94A0A-874E-7AFA-36C2-8D8CE3F0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9" y="1166128"/>
            <a:ext cx="3484183" cy="2984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84E8E-7C19-F6A9-B732-E492339AF500}"/>
              </a:ext>
            </a:extLst>
          </p:cNvPr>
          <p:cNvSpPr txBox="1"/>
          <p:nvPr/>
        </p:nvSpPr>
        <p:spPr>
          <a:xfrm>
            <a:off x="4238171" y="1938645"/>
            <a:ext cx="4593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Drop </a:t>
            </a:r>
            <a:r>
              <a:rPr lang="en-US" i="1" err="1">
                <a:latin typeface="Anaheim"/>
              </a:rPr>
              <a:t>salary_range</a:t>
            </a:r>
            <a:endParaRPr lang="en-US" i="1">
              <a:latin typeface="Anahei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Extract </a:t>
            </a:r>
            <a:r>
              <a:rPr lang="en-US" i="1">
                <a:latin typeface="Anaheim"/>
              </a:rPr>
              <a:t>country</a:t>
            </a:r>
            <a:r>
              <a:rPr lang="en-US" dirty="0">
                <a:latin typeface="Anaheim"/>
              </a:rPr>
              <a:t> and </a:t>
            </a:r>
            <a:r>
              <a:rPr lang="en-US" i="1" err="1">
                <a:latin typeface="Anaheim"/>
              </a:rPr>
              <a:t>multiple_locations</a:t>
            </a:r>
            <a:r>
              <a:rPr lang="en-US" i="1">
                <a:latin typeface="Anaheim"/>
              </a:rPr>
              <a:t> </a:t>
            </a:r>
            <a:r>
              <a:rPr lang="en-US" dirty="0">
                <a:latin typeface="Anaheim"/>
              </a:rPr>
              <a:t>from </a:t>
            </a:r>
            <a:r>
              <a:rPr lang="en-US" i="1">
                <a:latin typeface="Anaheim"/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Convert non-categorical text columns into Booleans indicating if a value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Bucket industries into top 12 by count and ‘</a:t>
            </a:r>
            <a:r>
              <a:rPr lang="en-US">
                <a:latin typeface="Anaheim"/>
              </a:rPr>
              <a:t>Other</a:t>
            </a:r>
            <a:r>
              <a:rPr lang="en-US" dirty="0">
                <a:latin typeface="Anaheim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Drop </a:t>
            </a:r>
            <a:r>
              <a:rPr lang="en-US" i="1" err="1">
                <a:latin typeface="Anaheim"/>
              </a:rPr>
              <a:t>job_id</a:t>
            </a:r>
            <a:endParaRPr lang="en-US" i="1">
              <a:latin typeface="Anahei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aheim"/>
              </a:rPr>
              <a:t>One Hot encode all categorical text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146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E2D34-33C2-E534-6E73-5C42ABE32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200" y="2033820"/>
            <a:ext cx="3329486" cy="572700"/>
          </a:xfrm>
        </p:spPr>
        <p:txBody>
          <a:bodyPr/>
          <a:lstStyle/>
          <a:p>
            <a:pPr marL="158750" indent="0" algn="ctr">
              <a:buNone/>
            </a:pPr>
            <a:r>
              <a:rPr lang="en-US" sz="3200" dirty="0"/>
              <a:t>Imbalanced Data</a:t>
            </a:r>
          </a:p>
          <a:p>
            <a:pPr marL="158750" indent="0" algn="ctr">
              <a:buNone/>
            </a:pPr>
            <a:r>
              <a:rPr lang="en-US" sz="1800" dirty="0"/>
              <a:t>Fraudulent jobs – 4.8%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7C62-75D1-996C-2E36-ED808F5E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83" y="1215750"/>
            <a:ext cx="3627434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E2D34-33C2-E534-6E73-5C42ABE32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88" y="1943147"/>
            <a:ext cx="3329486" cy="1126009"/>
          </a:xfrm>
        </p:spPr>
        <p:txBody>
          <a:bodyPr/>
          <a:lstStyle/>
          <a:p>
            <a:pPr marL="158750" indent="0" algn="ctr">
              <a:buNone/>
            </a:pPr>
            <a:r>
              <a:rPr lang="en-US" sz="2000" dirty="0"/>
              <a:t>Greater proportion of fraudulent jobs missing company logo or company profile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1BB01-D52D-D072-6737-5A6E58AF7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2868571"/>
            <a:ext cx="2162887" cy="1633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D581C-8783-73C0-954D-09247BDF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0" y="1137231"/>
            <a:ext cx="2162887" cy="16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E2D34-33C2-E534-6E73-5C42ABE32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943" y="1282747"/>
            <a:ext cx="3329486" cy="1126009"/>
          </a:xfrm>
        </p:spPr>
        <p:txBody>
          <a:bodyPr/>
          <a:lstStyle/>
          <a:p>
            <a:pPr marL="158750" indent="0" algn="ctr">
              <a:buNone/>
            </a:pPr>
            <a:r>
              <a:rPr lang="en-US" sz="2000"/>
              <a:t>The most targeted experience levels are </a:t>
            </a:r>
            <a:r>
              <a:rPr lang="en-US" sz="2000" i="1"/>
              <a:t>Executive </a:t>
            </a:r>
            <a:r>
              <a:rPr lang="en-US" sz="2000"/>
              <a:t>and </a:t>
            </a:r>
            <a:r>
              <a:rPr lang="en-US" sz="2000" i="1"/>
              <a:t>Entry Level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22DA2-A8FB-86FD-34AD-E8819FAD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1" y="445025"/>
            <a:ext cx="2162887" cy="2066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70FE0-1135-8760-4EB6-9CB1D346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2523821"/>
            <a:ext cx="2181894" cy="197825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187331-3C74-3055-23D4-FED1C81CA24C}"/>
              </a:ext>
            </a:extLst>
          </p:cNvPr>
          <p:cNvSpPr txBox="1">
            <a:spLocks/>
          </p:cNvSpPr>
          <p:nvPr/>
        </p:nvSpPr>
        <p:spPr>
          <a:xfrm>
            <a:off x="1120943" y="2673778"/>
            <a:ext cx="3329486" cy="112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en-US" sz="2000" i="1"/>
              <a:t>Part Time</a:t>
            </a:r>
            <a:r>
              <a:rPr lang="en-US" sz="2000"/>
              <a:t> job listings see the highest rate of fraudulent jobs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6342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Analysis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187331-3C74-3055-23D4-FED1C81CA24C}"/>
              </a:ext>
            </a:extLst>
          </p:cNvPr>
          <p:cNvSpPr txBox="1">
            <a:spLocks/>
          </p:cNvSpPr>
          <p:nvPr/>
        </p:nvSpPr>
        <p:spPr>
          <a:xfrm>
            <a:off x="868386" y="1933550"/>
            <a:ext cx="3329486" cy="157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en-US" sz="1800" i="1"/>
              <a:t>Administrative </a:t>
            </a:r>
            <a:r>
              <a:rPr lang="en-US" sz="1800"/>
              <a:t>and </a:t>
            </a:r>
            <a:r>
              <a:rPr lang="en-US" sz="1800" i="1"/>
              <a:t>Accounting/Auditing </a:t>
            </a:r>
            <a:r>
              <a:rPr lang="en-US" sz="1800"/>
              <a:t>job functions are the ones most frequently targeted by scammers</a:t>
            </a:r>
            <a:endParaRPr lang="en-US" sz="180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172D9-E75C-6D46-13A0-2088A287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129" y="1818155"/>
            <a:ext cx="3635055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00" y="1007435"/>
            <a:ext cx="1272900" cy="149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49"/>
          <p:cNvSpPr txBox="1">
            <a:spLocks noGrp="1"/>
          </p:cNvSpPr>
          <p:nvPr>
            <p:ph type="title"/>
          </p:nvPr>
        </p:nvSpPr>
        <p:spPr>
          <a:xfrm>
            <a:off x="3846000" y="2082425"/>
            <a:ext cx="45847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Model Development</a:t>
            </a:r>
            <a:endParaRPr lang="en-US" sz="4000" dirty="0"/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2"/>
          </p:nvPr>
        </p:nvSpPr>
        <p:spPr>
          <a:xfrm>
            <a:off x="7157875" y="11858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040" name="Google Shape;20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25" y="1422425"/>
            <a:ext cx="2799550" cy="3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4CB582-1011-B0FC-F3A3-5EA0F5FB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86" y="1655788"/>
            <a:ext cx="1557336" cy="155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ig Shoulders Text"/>
                <a:ea typeface="Big Shoulders Text"/>
                <a:cs typeface="Big Shoulders Text"/>
                <a:sym typeface="Big Shoulders Text"/>
              </a:rPr>
              <a:t>Table of Contents</a:t>
            </a:r>
            <a:endParaRPr sz="3600" b="1" dirty="0"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886" name="Google Shape;1886;p41"/>
          <p:cNvSpPr txBox="1">
            <a:spLocks noGrp="1"/>
          </p:cNvSpPr>
          <p:nvPr>
            <p:ph type="title" idx="2"/>
          </p:nvPr>
        </p:nvSpPr>
        <p:spPr>
          <a:xfrm>
            <a:off x="1352626" y="2122155"/>
            <a:ext cx="1415857" cy="449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Introduction</a:t>
            </a:r>
            <a:endParaRPr lang="en-US" sz="1800" dirty="0"/>
          </a:p>
        </p:txBody>
      </p:sp>
      <p:sp>
        <p:nvSpPr>
          <p:cNvPr id="1888" name="Google Shape;1888;p41"/>
          <p:cNvSpPr txBox="1">
            <a:spLocks noGrp="1"/>
          </p:cNvSpPr>
          <p:nvPr>
            <p:ph type="title" idx="3"/>
          </p:nvPr>
        </p:nvSpPr>
        <p:spPr>
          <a:xfrm>
            <a:off x="3043924" y="2193704"/>
            <a:ext cx="918412" cy="449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dirty="0"/>
              <a:t>Project Scope</a:t>
            </a:r>
            <a:endParaRPr lang="en-US" sz="1800" dirty="0"/>
          </a:p>
        </p:txBody>
      </p:sp>
      <p:sp>
        <p:nvSpPr>
          <p:cNvPr id="1890" name="Google Shape;1890;p41"/>
          <p:cNvSpPr txBox="1">
            <a:spLocks noGrp="1"/>
          </p:cNvSpPr>
          <p:nvPr>
            <p:ph type="title" idx="5"/>
          </p:nvPr>
        </p:nvSpPr>
        <p:spPr>
          <a:xfrm>
            <a:off x="4143633" y="2116723"/>
            <a:ext cx="1579819" cy="456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Methodology</a:t>
            </a:r>
            <a:endParaRPr lang="en-US" sz="1800" dirty="0"/>
          </a:p>
        </p:txBody>
      </p:sp>
      <p:sp>
        <p:nvSpPr>
          <p:cNvPr id="10" name="Google Shape;1892;p41">
            <a:extLst>
              <a:ext uri="{FF2B5EF4-FFF2-40B4-BE49-F238E27FC236}">
                <a16:creationId xmlns:a16="http://schemas.microsoft.com/office/drawing/2014/main" id="{8A6825F1-9E8F-A449-5528-C2283C2853B3}"/>
              </a:ext>
            </a:extLst>
          </p:cNvPr>
          <p:cNvSpPr txBox="1">
            <a:spLocks/>
          </p:cNvSpPr>
          <p:nvPr/>
        </p:nvSpPr>
        <p:spPr>
          <a:xfrm>
            <a:off x="3141587" y="1629355"/>
            <a:ext cx="723089" cy="4531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2" name="Google Shape;1892;p41">
            <a:extLst>
              <a:ext uri="{FF2B5EF4-FFF2-40B4-BE49-F238E27FC236}">
                <a16:creationId xmlns:a16="http://schemas.microsoft.com/office/drawing/2014/main" id="{73A16FD2-9A62-9210-D947-FF6868BFD05A}"/>
              </a:ext>
            </a:extLst>
          </p:cNvPr>
          <p:cNvSpPr txBox="1">
            <a:spLocks/>
          </p:cNvSpPr>
          <p:nvPr/>
        </p:nvSpPr>
        <p:spPr>
          <a:xfrm>
            <a:off x="4572000" y="1629355"/>
            <a:ext cx="723089" cy="4531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6" name="Google Shape;1886;p41">
            <a:extLst>
              <a:ext uri="{FF2B5EF4-FFF2-40B4-BE49-F238E27FC236}">
                <a16:creationId xmlns:a16="http://schemas.microsoft.com/office/drawing/2014/main" id="{4BF18A34-6DC0-573B-3502-CB2FB659A160}"/>
              </a:ext>
            </a:extLst>
          </p:cNvPr>
          <p:cNvSpPr txBox="1">
            <a:spLocks/>
          </p:cNvSpPr>
          <p:nvPr/>
        </p:nvSpPr>
        <p:spPr>
          <a:xfrm>
            <a:off x="1297512" y="3828045"/>
            <a:ext cx="1508806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"/>
              <a:buNone/>
              <a:defRPr sz="26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800" dirty="0"/>
              <a:t>Model Development</a:t>
            </a:r>
            <a:endParaRPr lang="en-US" sz="1800" dirty="0"/>
          </a:p>
        </p:txBody>
      </p:sp>
      <p:sp>
        <p:nvSpPr>
          <p:cNvPr id="18" name="Google Shape;1886;p41">
            <a:extLst>
              <a:ext uri="{FF2B5EF4-FFF2-40B4-BE49-F238E27FC236}">
                <a16:creationId xmlns:a16="http://schemas.microsoft.com/office/drawing/2014/main" id="{054929DD-BE3E-70C2-B3A1-2E04218B23B6}"/>
              </a:ext>
            </a:extLst>
          </p:cNvPr>
          <p:cNvSpPr txBox="1">
            <a:spLocks/>
          </p:cNvSpPr>
          <p:nvPr/>
        </p:nvSpPr>
        <p:spPr>
          <a:xfrm>
            <a:off x="3972753" y="3899423"/>
            <a:ext cx="1921577" cy="36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"/>
              <a:buNone/>
              <a:defRPr sz="26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800" dirty="0"/>
              <a:t>Recommendation</a:t>
            </a:r>
            <a:endParaRPr lang="en-US" dirty="0"/>
          </a:p>
        </p:txBody>
      </p:sp>
      <p:sp>
        <p:nvSpPr>
          <p:cNvPr id="20" name="Google Shape;1886;p41">
            <a:extLst>
              <a:ext uri="{FF2B5EF4-FFF2-40B4-BE49-F238E27FC236}">
                <a16:creationId xmlns:a16="http://schemas.microsoft.com/office/drawing/2014/main" id="{587D23AF-9348-C0D9-12FF-0C315D69D4E0}"/>
              </a:ext>
            </a:extLst>
          </p:cNvPr>
          <p:cNvSpPr txBox="1">
            <a:spLocks/>
          </p:cNvSpPr>
          <p:nvPr/>
        </p:nvSpPr>
        <p:spPr>
          <a:xfrm>
            <a:off x="5759296" y="3879708"/>
            <a:ext cx="1276135" cy="40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"/>
              <a:buNone/>
              <a:defRPr sz="26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800" dirty="0"/>
              <a:t>Conclusion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6A33E-1EB6-4C01-4013-D85EB68A3D75}"/>
              </a:ext>
            </a:extLst>
          </p:cNvPr>
          <p:cNvSpPr/>
          <p:nvPr/>
        </p:nvSpPr>
        <p:spPr>
          <a:xfrm>
            <a:off x="7448550" y="-221456"/>
            <a:ext cx="1957387" cy="21717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CDBAE6-9E97-DC93-7C3C-2091FFB09B71}"/>
              </a:ext>
            </a:extLst>
          </p:cNvPr>
          <p:cNvSpPr/>
          <p:nvPr/>
        </p:nvSpPr>
        <p:spPr>
          <a:xfrm>
            <a:off x="-245269" y="-83074"/>
            <a:ext cx="1038224" cy="478154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863D8B-8BB0-CC27-C796-EF005A12BDA3}"/>
              </a:ext>
            </a:extLst>
          </p:cNvPr>
          <p:cNvSpPr/>
          <p:nvPr/>
        </p:nvSpPr>
        <p:spPr>
          <a:xfrm>
            <a:off x="-245269" y="4624387"/>
            <a:ext cx="1619250" cy="523875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443392-A00E-DC0C-8BEC-214160A52096}"/>
              </a:ext>
            </a:extLst>
          </p:cNvPr>
          <p:cNvSpPr/>
          <p:nvPr/>
        </p:nvSpPr>
        <p:spPr>
          <a:xfrm>
            <a:off x="721518" y="4007643"/>
            <a:ext cx="485775" cy="5857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892;p41">
            <a:extLst>
              <a:ext uri="{FF2B5EF4-FFF2-40B4-BE49-F238E27FC236}">
                <a16:creationId xmlns:a16="http://schemas.microsoft.com/office/drawing/2014/main" id="{36FE43DC-6153-320F-1977-C571650E9065}"/>
              </a:ext>
            </a:extLst>
          </p:cNvPr>
          <p:cNvSpPr txBox="1">
            <a:spLocks/>
          </p:cNvSpPr>
          <p:nvPr/>
        </p:nvSpPr>
        <p:spPr>
          <a:xfrm>
            <a:off x="6020872" y="3297467"/>
            <a:ext cx="723089" cy="449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" name="Google Shape;1892;p41">
            <a:extLst>
              <a:ext uri="{FF2B5EF4-FFF2-40B4-BE49-F238E27FC236}">
                <a16:creationId xmlns:a16="http://schemas.microsoft.com/office/drawing/2014/main" id="{C58CC541-143B-34D2-DE4B-AE446AD873DE}"/>
              </a:ext>
            </a:extLst>
          </p:cNvPr>
          <p:cNvSpPr txBox="1">
            <a:spLocks/>
          </p:cNvSpPr>
          <p:nvPr/>
        </p:nvSpPr>
        <p:spPr>
          <a:xfrm>
            <a:off x="6018137" y="1623406"/>
            <a:ext cx="723089" cy="4531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" name="Google Shape;1892;p41">
            <a:extLst>
              <a:ext uri="{FF2B5EF4-FFF2-40B4-BE49-F238E27FC236}">
                <a16:creationId xmlns:a16="http://schemas.microsoft.com/office/drawing/2014/main" id="{38DFCAC1-F5CF-D487-3E18-9E334786CAA7}"/>
              </a:ext>
            </a:extLst>
          </p:cNvPr>
          <p:cNvSpPr txBox="1">
            <a:spLocks/>
          </p:cNvSpPr>
          <p:nvPr/>
        </p:nvSpPr>
        <p:spPr>
          <a:xfrm>
            <a:off x="1699012" y="1629355"/>
            <a:ext cx="723089" cy="4531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5" name="Google Shape;1892;p41">
            <a:extLst>
              <a:ext uri="{FF2B5EF4-FFF2-40B4-BE49-F238E27FC236}">
                <a16:creationId xmlns:a16="http://schemas.microsoft.com/office/drawing/2014/main" id="{0005DF57-FADF-0D2D-9828-C2580C7800A8}"/>
              </a:ext>
            </a:extLst>
          </p:cNvPr>
          <p:cNvSpPr txBox="1">
            <a:spLocks/>
          </p:cNvSpPr>
          <p:nvPr/>
        </p:nvSpPr>
        <p:spPr>
          <a:xfrm>
            <a:off x="4571999" y="3302605"/>
            <a:ext cx="723089" cy="449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6" name="Google Shape;1892;p41">
            <a:extLst>
              <a:ext uri="{FF2B5EF4-FFF2-40B4-BE49-F238E27FC236}">
                <a16:creationId xmlns:a16="http://schemas.microsoft.com/office/drawing/2014/main" id="{A47D2228-47B0-19F8-B71C-47B7A2FA7613}"/>
              </a:ext>
            </a:extLst>
          </p:cNvPr>
          <p:cNvSpPr txBox="1">
            <a:spLocks/>
          </p:cNvSpPr>
          <p:nvPr/>
        </p:nvSpPr>
        <p:spPr>
          <a:xfrm>
            <a:off x="3141586" y="3302605"/>
            <a:ext cx="723089" cy="449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1892;p41">
            <a:extLst>
              <a:ext uri="{FF2B5EF4-FFF2-40B4-BE49-F238E27FC236}">
                <a16:creationId xmlns:a16="http://schemas.microsoft.com/office/drawing/2014/main" id="{E2385E86-DF56-C835-7C10-E4F9BC9F1E16}"/>
              </a:ext>
            </a:extLst>
          </p:cNvPr>
          <p:cNvSpPr txBox="1">
            <a:spLocks/>
          </p:cNvSpPr>
          <p:nvPr/>
        </p:nvSpPr>
        <p:spPr>
          <a:xfrm>
            <a:off x="1699011" y="3306463"/>
            <a:ext cx="723089" cy="449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Text"/>
              <a:buNone/>
              <a:defRPr sz="4000" b="1" i="0" u="none" strike="noStrike" cap="none">
                <a:solidFill>
                  <a:schemeClr val="accent4"/>
                </a:solidFill>
                <a:latin typeface="Big Shoulders Text Medium"/>
                <a:ea typeface="Big Shoulders Text Medium"/>
                <a:cs typeface="Big Shoulders Text Medium"/>
                <a:sym typeface="Big Shoulders Tex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5" name="Google Shape;1890;p41">
            <a:extLst>
              <a:ext uri="{FF2B5EF4-FFF2-40B4-BE49-F238E27FC236}">
                <a16:creationId xmlns:a16="http://schemas.microsoft.com/office/drawing/2014/main" id="{BC836A96-BDC2-28FD-7C97-5DE6CE4134E2}"/>
              </a:ext>
            </a:extLst>
          </p:cNvPr>
          <p:cNvSpPr txBox="1">
            <a:spLocks/>
          </p:cNvSpPr>
          <p:nvPr/>
        </p:nvSpPr>
        <p:spPr>
          <a:xfrm>
            <a:off x="5669341" y="2200569"/>
            <a:ext cx="1446332" cy="6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"/>
              <a:buNone/>
              <a:defRPr sz="26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800" dirty="0"/>
              <a:t>Data Preparation &amp; EDA</a:t>
            </a:r>
            <a:endParaRPr lang="en-US" sz="1800" dirty="0"/>
          </a:p>
        </p:txBody>
      </p:sp>
      <p:sp>
        <p:nvSpPr>
          <p:cNvPr id="24" name="Google Shape;1886;p41">
            <a:extLst>
              <a:ext uri="{FF2B5EF4-FFF2-40B4-BE49-F238E27FC236}">
                <a16:creationId xmlns:a16="http://schemas.microsoft.com/office/drawing/2014/main" id="{4C6C7C1F-A3EC-AD0D-7377-5B64F7701359}"/>
              </a:ext>
            </a:extLst>
          </p:cNvPr>
          <p:cNvSpPr txBox="1">
            <a:spLocks/>
          </p:cNvSpPr>
          <p:nvPr/>
        </p:nvSpPr>
        <p:spPr>
          <a:xfrm>
            <a:off x="2717415" y="3819278"/>
            <a:ext cx="1508806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"/>
              <a:buNone/>
              <a:defRPr sz="26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800" dirty="0"/>
              <a:t>Model Evaluation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782B29-D105-2B17-B48B-60BB68878ED5}"/>
              </a:ext>
            </a:extLst>
          </p:cNvPr>
          <p:cNvSpPr txBox="1"/>
          <p:nvPr/>
        </p:nvSpPr>
        <p:spPr>
          <a:xfrm>
            <a:off x="7657106" y="31487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187331-3C74-3055-23D4-FED1C81CA24C}"/>
              </a:ext>
            </a:extLst>
          </p:cNvPr>
          <p:cNvSpPr txBox="1">
            <a:spLocks/>
          </p:cNvSpPr>
          <p:nvPr/>
        </p:nvSpPr>
        <p:spPr>
          <a:xfrm>
            <a:off x="849725" y="1420450"/>
            <a:ext cx="3329486" cy="157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None/>
            </a:pPr>
            <a:r>
              <a:rPr lang="en-US" sz="1600" dirty="0"/>
              <a:t>We decided to use the following classification models:</a:t>
            </a:r>
          </a:p>
          <a:p>
            <a:pPr>
              <a:buClrTx/>
            </a:pPr>
            <a:r>
              <a:rPr lang="en-US" sz="1600" dirty="0"/>
              <a:t>Logistic Regression</a:t>
            </a:r>
          </a:p>
          <a:p>
            <a:pPr>
              <a:buClrTx/>
            </a:pPr>
            <a:r>
              <a:rPr lang="en-US" sz="1600" dirty="0"/>
              <a:t>Decision Tree</a:t>
            </a:r>
          </a:p>
          <a:p>
            <a:pPr>
              <a:buClrTx/>
            </a:pPr>
            <a:r>
              <a:rPr lang="en-US" sz="1600" dirty="0" err="1"/>
              <a:t>LinearSVC</a:t>
            </a:r>
            <a:endParaRPr lang="en-US" sz="1600" dirty="0"/>
          </a:p>
          <a:p>
            <a:pPr>
              <a:buClrTx/>
            </a:pPr>
            <a:r>
              <a:rPr lang="en-US" sz="1600" dirty="0"/>
              <a:t>K-Nearest </a:t>
            </a:r>
            <a:r>
              <a:rPr lang="en-US" sz="1600" dirty="0" err="1"/>
              <a:t>Neighbours</a:t>
            </a:r>
            <a:endParaRPr lang="en-US" sz="1600" dirty="0"/>
          </a:p>
          <a:p>
            <a:pPr>
              <a:buClrTx/>
            </a:pPr>
            <a:r>
              <a:rPr lang="en-US" sz="1600" dirty="0"/>
              <a:t>Random Forest</a:t>
            </a:r>
          </a:p>
          <a:p>
            <a:pPr>
              <a:buClrTx/>
            </a:pPr>
            <a:r>
              <a:rPr lang="en-US" sz="1600" dirty="0"/>
              <a:t>Gradient Boosting Classifier</a:t>
            </a:r>
          </a:p>
          <a:p>
            <a:pPr>
              <a:buClrTx/>
            </a:pPr>
            <a:r>
              <a:rPr lang="en-US" sz="1600" dirty="0" err="1"/>
              <a:t>XGBoost</a:t>
            </a:r>
            <a:endParaRPr lang="en-US" sz="1600" dirty="0"/>
          </a:p>
          <a:p>
            <a:pPr marL="158750" indent="0">
              <a:buNone/>
            </a:pPr>
            <a:r>
              <a:rPr lang="en-US" sz="1600" dirty="0"/>
              <a:t>And compared their performance based on average 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8952D-9AAE-BDC1-9F44-9FD3F5CC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1187"/>
            <a:ext cx="2808562" cy="23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5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187331-3C74-3055-23D4-FED1C81CA24C}"/>
              </a:ext>
            </a:extLst>
          </p:cNvPr>
          <p:cNvSpPr txBox="1">
            <a:spLocks/>
          </p:cNvSpPr>
          <p:nvPr/>
        </p:nvSpPr>
        <p:spPr>
          <a:xfrm>
            <a:off x="849725" y="1782296"/>
            <a:ext cx="3329486" cy="157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 algn="ctr">
              <a:buNone/>
            </a:pPr>
            <a:r>
              <a:rPr lang="en-US" sz="1800" i="1" dirty="0"/>
              <a:t>Gradient Boosting Classifier</a:t>
            </a:r>
            <a:r>
              <a:rPr lang="en-US" sz="1800" dirty="0"/>
              <a:t> has the highest average Recall and has a low fluctuation between Recall across each fold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0F41E-02F5-D621-6E54-7C8D77B4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791" y="1558859"/>
            <a:ext cx="2622977" cy="20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7EF74-9C04-A0EF-1C4F-ACEF39E44783}"/>
              </a:ext>
            </a:extLst>
          </p:cNvPr>
          <p:cNvSpPr txBox="1"/>
          <p:nvPr/>
        </p:nvSpPr>
        <p:spPr>
          <a:xfrm>
            <a:off x="720000" y="1017726"/>
            <a:ext cx="474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Top 20 important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EAE7-636D-93F1-819E-25CFF8176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2" y="1387058"/>
            <a:ext cx="38258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4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00" y="1007435"/>
            <a:ext cx="1272900" cy="149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49"/>
          <p:cNvSpPr txBox="1">
            <a:spLocks noGrp="1"/>
          </p:cNvSpPr>
          <p:nvPr>
            <p:ph type="title"/>
          </p:nvPr>
        </p:nvSpPr>
        <p:spPr>
          <a:xfrm>
            <a:off x="4445575" y="2126499"/>
            <a:ext cx="3985200" cy="890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Model Evaluation</a:t>
            </a:r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2"/>
          </p:nvPr>
        </p:nvSpPr>
        <p:spPr>
          <a:xfrm>
            <a:off x="7157875" y="11858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040" name="Google Shape;20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25" y="1422425"/>
            <a:ext cx="2799550" cy="3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4CB582-1011-B0FC-F3A3-5EA0F5FB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86" y="1655788"/>
            <a:ext cx="1557336" cy="1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using Recall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187331-3C74-3055-23D4-FED1C81CA24C}"/>
              </a:ext>
            </a:extLst>
          </p:cNvPr>
          <p:cNvSpPr txBox="1">
            <a:spLocks/>
          </p:cNvSpPr>
          <p:nvPr/>
        </p:nvSpPr>
        <p:spPr>
          <a:xfrm>
            <a:off x="349770" y="1228416"/>
            <a:ext cx="5189793" cy="30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just">
              <a:buClrTx/>
            </a:pPr>
            <a:r>
              <a:rPr lang="en-US" sz="1800" dirty="0"/>
              <a:t>Recall is chosen because it is preferred to increase the number of True Positives, at the cost of increasing number of False Positives</a:t>
            </a:r>
          </a:p>
          <a:p>
            <a:pPr algn="just">
              <a:buClrTx/>
            </a:pPr>
            <a:endParaRPr lang="en-US" sz="1800" dirty="0"/>
          </a:p>
          <a:p>
            <a:pPr algn="just">
              <a:buClrTx/>
            </a:pPr>
            <a:r>
              <a:rPr lang="en-US" sz="1800" dirty="0"/>
              <a:t>Additional verification may be requested for any flagged job listing </a:t>
            </a:r>
          </a:p>
          <a:p>
            <a:pPr algn="just">
              <a:buClrTx/>
            </a:pPr>
            <a:endParaRPr lang="en-US" sz="1800" dirty="0"/>
          </a:p>
          <a:p>
            <a:pPr algn="just">
              <a:buClrTx/>
            </a:pPr>
            <a:r>
              <a:rPr lang="en-US" sz="1800" dirty="0"/>
              <a:t>A minuscule additional cost for a legitimate job posting, but very hard to provide if the job is fake</a:t>
            </a:r>
          </a:p>
          <a:p>
            <a:pPr algn="just">
              <a:buClrTx/>
            </a:pPr>
            <a:endParaRPr lang="en-US" sz="1800" dirty="0"/>
          </a:p>
          <a:p>
            <a:pPr algn="just">
              <a:buClrTx/>
            </a:pP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11C168-7102-85F2-6ADE-19F7DEF0CFD1}"/>
                  </a:ext>
                </a:extLst>
              </p:cNvPr>
              <p:cNvSpPr txBox="1"/>
              <p:nvPr/>
            </p:nvSpPr>
            <p:spPr>
              <a:xfrm>
                <a:off x="6025116" y="2246985"/>
                <a:ext cx="208595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SG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11C168-7102-85F2-6ADE-19F7DEF0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116" y="2246985"/>
                <a:ext cx="2085956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77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9FD7-93D2-93DA-400B-5ECDCDC8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01E1849-D68C-F6F8-9FE3-A377CFF1031E}"/>
              </a:ext>
            </a:extLst>
          </p:cNvPr>
          <p:cNvSpPr txBox="1">
            <a:spLocks/>
          </p:cNvSpPr>
          <p:nvPr/>
        </p:nvSpPr>
        <p:spPr>
          <a:xfrm>
            <a:off x="4119950" y="1069559"/>
            <a:ext cx="4056487" cy="3070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just">
              <a:buClrTx/>
            </a:pPr>
            <a:r>
              <a:rPr lang="en-US" sz="1800" dirty="0"/>
              <a:t>Our model seems to be performing much better as compared to the “no skill” classifier</a:t>
            </a:r>
          </a:p>
          <a:p>
            <a:pPr algn="just">
              <a:buClrTx/>
            </a:pPr>
            <a:endParaRPr lang="en-US" sz="1800" dirty="0"/>
          </a:p>
          <a:p>
            <a:pPr algn="just">
              <a:buClrTx/>
            </a:pPr>
            <a:r>
              <a:rPr lang="en-US" sz="1800" dirty="0"/>
              <a:t>However, it was mentioned that ROC is not recommended for highly imbalanced data.</a:t>
            </a:r>
          </a:p>
          <a:p>
            <a:pPr algn="just">
              <a:buClrTx/>
            </a:pPr>
            <a:endParaRPr lang="en-US" sz="1800" dirty="0"/>
          </a:p>
          <a:p>
            <a:pPr algn="just">
              <a:buClrTx/>
            </a:pPr>
            <a:r>
              <a:rPr lang="en-US" sz="1800" dirty="0"/>
              <a:t>We will explore our models through </a:t>
            </a:r>
            <a:r>
              <a:rPr lang="en-US" sz="1800"/>
              <a:t>Confusion Matrix </a:t>
            </a:r>
            <a:r>
              <a:rPr lang="en-US" sz="1800" dirty="0"/>
              <a:t>+ </a:t>
            </a:r>
            <a:r>
              <a:rPr lang="en-US" sz="1800"/>
              <a:t>Cost-Benefit</a:t>
            </a:r>
            <a:r>
              <a:rPr lang="en-US" sz="1800" dirty="0"/>
              <a:t> </a:t>
            </a:r>
            <a:r>
              <a:rPr lang="en-US" sz="1800"/>
              <a:t>Matrix</a:t>
            </a: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A3113-CFE1-DBC4-A98F-8D6280238EB1}"/>
              </a:ext>
            </a:extLst>
          </p:cNvPr>
          <p:cNvGrpSpPr/>
          <p:nvPr/>
        </p:nvGrpSpPr>
        <p:grpSpPr>
          <a:xfrm>
            <a:off x="855589" y="1167572"/>
            <a:ext cx="3158036" cy="3117887"/>
            <a:chOff x="855589" y="1167572"/>
            <a:chExt cx="3158036" cy="31178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628C3A-F221-CD7F-EAFB-2841439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589" y="1242000"/>
              <a:ext cx="3158036" cy="3043459"/>
            </a:xfrm>
            <a:prstGeom prst="rect">
              <a:avLst/>
            </a:prstGeom>
          </p:spPr>
        </p:pic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05E79A80-BE16-17B8-7CF1-85671306EBFB}"/>
                </a:ext>
              </a:extLst>
            </p:cNvPr>
            <p:cNvSpPr/>
            <p:nvPr/>
          </p:nvSpPr>
          <p:spPr>
            <a:xfrm>
              <a:off x="1052623" y="1167572"/>
              <a:ext cx="340242" cy="352884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876FDF-A9DD-C669-3053-2D9375FDD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7172" y="1446028"/>
              <a:ext cx="2519916" cy="245547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54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Matrix</a:t>
            </a:r>
            <a:endParaRPr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93F578-7E25-3A8A-1F56-0E826842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40191"/>
              </p:ext>
            </p:extLst>
          </p:nvPr>
        </p:nvGraphicFramePr>
        <p:xfrm>
          <a:off x="1308893" y="1302828"/>
          <a:ext cx="6091367" cy="1142660"/>
        </p:xfrm>
        <a:graphic>
          <a:graphicData uri="http://schemas.openxmlformats.org/drawingml/2006/table">
            <a:tbl>
              <a:tblPr firstRow="1" firstCol="1" bandRow="1"/>
              <a:tblGrid>
                <a:gridCol w="1530001">
                  <a:extLst>
                    <a:ext uri="{9D8B030D-6E8A-4147-A177-3AD203B41FA5}">
                      <a16:colId xmlns:a16="http://schemas.microsoft.com/office/drawing/2014/main" val="930299323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2612282024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1347330646"/>
                    </a:ext>
                  </a:extLst>
                </a:gridCol>
              </a:tblGrid>
              <a:tr h="360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617414"/>
                  </a:ext>
                </a:extLst>
              </a:tr>
              <a:tr h="391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4511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7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599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15182"/>
                  </a:ext>
                </a:extLst>
              </a:tr>
              <a:tr h="391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219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365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D45E51-D25C-1A2A-CE1F-3E93BE1C0526}"/>
              </a:ext>
            </a:extLst>
          </p:cNvPr>
          <p:cNvSpPr txBox="1"/>
          <p:nvPr/>
        </p:nvSpPr>
        <p:spPr>
          <a:xfrm>
            <a:off x="1308893" y="3959849"/>
            <a:ext cx="6799622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Confusion </a:t>
            </a:r>
            <a:r>
              <a:rPr lang="en-US" sz="1800"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Matrix</a:t>
            </a:r>
            <a:r>
              <a:rPr lang="en-US" sz="1800" dirty="0"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 is generated based on selected model</a:t>
            </a:r>
            <a:endParaRPr lang="en-SG" sz="1800" dirty="0"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E18AB0-719B-190B-F10B-C3ECDB4A8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08718"/>
              </p:ext>
            </p:extLst>
          </p:nvPr>
        </p:nvGraphicFramePr>
        <p:xfrm>
          <a:off x="1308893" y="2676751"/>
          <a:ext cx="6091367" cy="1142660"/>
        </p:xfrm>
        <a:graphic>
          <a:graphicData uri="http://schemas.openxmlformats.org/drawingml/2006/table">
            <a:tbl>
              <a:tblPr firstRow="1" firstCol="1" bandRow="1"/>
              <a:tblGrid>
                <a:gridCol w="1530001">
                  <a:extLst>
                    <a:ext uri="{9D8B030D-6E8A-4147-A177-3AD203B41FA5}">
                      <a16:colId xmlns:a16="http://schemas.microsoft.com/office/drawing/2014/main" val="930299323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2612282024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1347330646"/>
                    </a:ext>
                  </a:extLst>
                </a:gridCol>
              </a:tblGrid>
              <a:tr h="360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617414"/>
                  </a:ext>
                </a:extLst>
              </a:tr>
              <a:tr h="391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0.84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7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0.11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15182"/>
                  </a:ext>
                </a:extLst>
              </a:tr>
              <a:tr h="391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0.01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0.04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3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26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44"/>
          <p:cNvGrpSpPr/>
          <p:nvPr/>
        </p:nvGrpSpPr>
        <p:grpSpPr>
          <a:xfrm>
            <a:off x="8098382" y="-24"/>
            <a:ext cx="5146140" cy="5143540"/>
            <a:chOff x="1612150" y="687600"/>
            <a:chExt cx="1682075" cy="1681225"/>
          </a:xfrm>
        </p:grpSpPr>
        <p:sp>
          <p:nvSpPr>
            <p:cNvPr id="1928" name="Google Shape;1928;p44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C82058C-318C-9234-C7FB-B996EA03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Assumptions</a:t>
            </a:r>
            <a:endParaRPr lang="en-SG" dirty="0"/>
          </a:p>
        </p:txBody>
      </p:sp>
      <p:sp>
        <p:nvSpPr>
          <p:cNvPr id="19" name="Google Shape;2323;p60">
            <a:extLst>
              <a:ext uri="{FF2B5EF4-FFF2-40B4-BE49-F238E27FC236}">
                <a16:creationId xmlns:a16="http://schemas.microsoft.com/office/drawing/2014/main" id="{3561E821-C22A-B5A8-99FD-D397E971C90F}"/>
              </a:ext>
            </a:extLst>
          </p:cNvPr>
          <p:cNvSpPr txBox="1">
            <a:spLocks/>
          </p:cNvSpPr>
          <p:nvPr/>
        </p:nvSpPr>
        <p:spPr>
          <a:xfrm>
            <a:off x="849554" y="2495748"/>
            <a:ext cx="857326" cy="420696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$5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2FB135C-06B9-8012-0C05-6C0A9A35B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474836"/>
              </p:ext>
            </p:extLst>
          </p:nvPr>
        </p:nvGraphicFramePr>
        <p:xfrm>
          <a:off x="855779" y="795038"/>
          <a:ext cx="2855828" cy="1840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Google Shape;2323;p60">
            <a:extLst>
              <a:ext uri="{FF2B5EF4-FFF2-40B4-BE49-F238E27FC236}">
                <a16:creationId xmlns:a16="http://schemas.microsoft.com/office/drawing/2014/main" id="{A2DFA919-383D-9771-C3D2-ED0E1C3C16E7}"/>
              </a:ext>
            </a:extLst>
          </p:cNvPr>
          <p:cNvSpPr txBox="1">
            <a:spLocks/>
          </p:cNvSpPr>
          <p:nvPr/>
        </p:nvSpPr>
        <p:spPr>
          <a:xfrm>
            <a:off x="855874" y="3098411"/>
            <a:ext cx="857326" cy="420696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$2</a:t>
            </a:r>
          </a:p>
        </p:txBody>
      </p:sp>
      <p:sp>
        <p:nvSpPr>
          <p:cNvPr id="24" name="Google Shape;2323;p60">
            <a:extLst>
              <a:ext uri="{FF2B5EF4-FFF2-40B4-BE49-F238E27FC236}">
                <a16:creationId xmlns:a16="http://schemas.microsoft.com/office/drawing/2014/main" id="{D05F18B0-7156-B0E3-93CE-64CE2DE0A1C8}"/>
              </a:ext>
            </a:extLst>
          </p:cNvPr>
          <p:cNvSpPr txBox="1">
            <a:spLocks/>
          </p:cNvSpPr>
          <p:nvPr/>
        </p:nvSpPr>
        <p:spPr>
          <a:xfrm>
            <a:off x="849554" y="3742999"/>
            <a:ext cx="857326" cy="420696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B70EE-B297-293C-844F-C175535F25EE}"/>
              </a:ext>
            </a:extLst>
          </p:cNvPr>
          <p:cNvSpPr txBox="1"/>
          <p:nvPr/>
        </p:nvSpPr>
        <p:spPr>
          <a:xfrm>
            <a:off x="1749400" y="2456156"/>
            <a:ext cx="2822524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Earning generated per actual real click through recruitment services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707C2-4990-0F67-B8CB-FD1566663E6E}"/>
              </a:ext>
            </a:extLst>
          </p:cNvPr>
          <p:cNvSpPr txBox="1"/>
          <p:nvPr/>
        </p:nvSpPr>
        <p:spPr>
          <a:xfrm>
            <a:off x="4559734" y="4079816"/>
            <a:ext cx="3569959" cy="4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*Job seekers will follow predicted results (i.e., click in when it’s predicted as real and does not click when it’s predicted as fake)</a:t>
            </a:r>
            <a:endParaRPr lang="en-SG" sz="1000" dirty="0"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6D722-47B8-76AC-0A13-69C96AD6AEA3}"/>
              </a:ext>
            </a:extLst>
          </p:cNvPr>
          <p:cNvSpPr txBox="1"/>
          <p:nvPr/>
        </p:nvSpPr>
        <p:spPr>
          <a:xfrm>
            <a:off x="1750845" y="3055694"/>
            <a:ext cx="2559822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Earning generated per predicted real click through advertisement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06297-8F9E-E50A-7358-3F56E5164080}"/>
              </a:ext>
            </a:extLst>
          </p:cNvPr>
          <p:cNvSpPr txBox="1"/>
          <p:nvPr/>
        </p:nvSpPr>
        <p:spPr>
          <a:xfrm>
            <a:off x="1748446" y="3703407"/>
            <a:ext cx="2476426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Earning generated through premium subscription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Google Shape;2323;p60">
            <a:extLst>
              <a:ext uri="{FF2B5EF4-FFF2-40B4-BE49-F238E27FC236}">
                <a16:creationId xmlns:a16="http://schemas.microsoft.com/office/drawing/2014/main" id="{331CC82F-E501-EC24-0094-7D235DC9FE7C}"/>
              </a:ext>
            </a:extLst>
          </p:cNvPr>
          <p:cNvSpPr txBox="1">
            <a:spLocks/>
          </p:cNvSpPr>
          <p:nvPr/>
        </p:nvSpPr>
        <p:spPr>
          <a:xfrm>
            <a:off x="4575765" y="1168660"/>
            <a:ext cx="857326" cy="4206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61022-F544-9E9F-0C3D-8D04725A50B9}"/>
              </a:ext>
            </a:extLst>
          </p:cNvPr>
          <p:cNvSpPr txBox="1"/>
          <p:nvPr/>
        </p:nvSpPr>
        <p:spPr>
          <a:xfrm>
            <a:off x="5526332" y="1126143"/>
            <a:ext cx="2506584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Cost of maintaining website per user, there is no other cost involved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Google Shape;2323;p60">
            <a:extLst>
              <a:ext uri="{FF2B5EF4-FFF2-40B4-BE49-F238E27FC236}">
                <a16:creationId xmlns:a16="http://schemas.microsoft.com/office/drawing/2014/main" id="{9D04F2A5-AC60-FF24-53E3-EF29E153B06D}"/>
              </a:ext>
            </a:extLst>
          </p:cNvPr>
          <p:cNvSpPr txBox="1">
            <a:spLocks/>
          </p:cNvSpPr>
          <p:nvPr/>
        </p:nvSpPr>
        <p:spPr>
          <a:xfrm>
            <a:off x="4558454" y="1717031"/>
            <a:ext cx="857326" cy="4206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B7A7E-692C-CFDF-E94D-0BF2DE14DFEB}"/>
              </a:ext>
            </a:extLst>
          </p:cNvPr>
          <p:cNvSpPr txBox="1"/>
          <p:nvPr/>
        </p:nvSpPr>
        <p:spPr>
          <a:xfrm>
            <a:off x="5524411" y="1661128"/>
            <a:ext cx="2822524" cy="49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100" dirty="0">
                <a:effectLst/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Processing cost for additional verification when real job is listed as fake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3D1A5C0A-0E5C-068E-449F-36000B040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56075"/>
              </p:ext>
            </p:extLst>
          </p:nvPr>
        </p:nvGraphicFramePr>
        <p:xfrm>
          <a:off x="4609569" y="2885548"/>
          <a:ext cx="3569883" cy="1143000"/>
        </p:xfrm>
        <a:graphic>
          <a:graphicData uri="http://schemas.openxmlformats.org/drawingml/2006/table">
            <a:tbl>
              <a:tblPr firstRow="1" bandRow="1">
                <a:tableStyleId>{15468DB1-CD4B-442A-B624-BBC02384BC3F}</a:tableStyleId>
              </a:tblPr>
              <a:tblGrid>
                <a:gridCol w="1399242">
                  <a:extLst>
                    <a:ext uri="{9D8B030D-6E8A-4147-A177-3AD203B41FA5}">
                      <a16:colId xmlns:a16="http://schemas.microsoft.com/office/drawing/2014/main" val="1524322656"/>
                    </a:ext>
                  </a:extLst>
                </a:gridCol>
                <a:gridCol w="2170641">
                  <a:extLst>
                    <a:ext uri="{9D8B030D-6E8A-4147-A177-3AD203B41FA5}">
                      <a16:colId xmlns:a16="http://schemas.microsoft.com/office/drawing/2014/main" val="1775271265"/>
                    </a:ext>
                  </a:extLst>
                </a:gridCol>
              </a:tblGrid>
              <a:tr h="464467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naheim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Will not s</a:t>
                      </a:r>
                      <a:r>
                        <a:rPr lang="en-US" sz="1050" dirty="0">
                          <a:effectLst/>
                          <a:latin typeface="Anaheim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ubscribe to premium subscription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Anaheim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Clicked on the actual fake + did not click on predicted fake (but actual real) </a:t>
                      </a:r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3121"/>
                  </a:ext>
                </a:extLst>
              </a:tr>
              <a:tr h="464467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Anaheim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Will subscribe to premium subscription (probability = 0.8) </a:t>
                      </a:r>
                      <a:endParaRPr lang="en-SG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naheim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Clicked on actual real and successfully identified actual fake</a:t>
                      </a:r>
                      <a:endParaRPr lang="en-SG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naheim"/>
                        <a:ea typeface="SimSu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91419"/>
                  </a:ext>
                </a:extLst>
              </a:tr>
            </a:tbl>
          </a:graphicData>
        </a:graphic>
      </p:graphicFrame>
      <p:sp>
        <p:nvSpPr>
          <p:cNvPr id="39" name="Google Shape;2323;p60">
            <a:extLst>
              <a:ext uri="{FF2B5EF4-FFF2-40B4-BE49-F238E27FC236}">
                <a16:creationId xmlns:a16="http://schemas.microsoft.com/office/drawing/2014/main" id="{AA7D7EC2-5E08-34D4-455E-B82F79F9FD9D}"/>
              </a:ext>
            </a:extLst>
          </p:cNvPr>
          <p:cNvSpPr txBox="1">
            <a:spLocks/>
          </p:cNvSpPr>
          <p:nvPr/>
        </p:nvSpPr>
        <p:spPr>
          <a:xfrm>
            <a:off x="4562633" y="2293555"/>
            <a:ext cx="857326" cy="4206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800" dirty="0">
                <a:solidFill>
                  <a:schemeClr val="accent4"/>
                </a:solidFill>
              </a:rPr>
              <a:t>$5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873F15-784D-A86D-0294-43E1923692DC}"/>
              </a:ext>
            </a:extLst>
          </p:cNvPr>
          <p:cNvSpPr txBox="1"/>
          <p:nvPr/>
        </p:nvSpPr>
        <p:spPr>
          <a:xfrm>
            <a:off x="5524411" y="2335777"/>
            <a:ext cx="2822524" cy="28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100" dirty="0">
                <a:effectLst/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Penalty cost when fake job is listed as real</a:t>
            </a:r>
            <a:endParaRPr lang="en-SG" sz="1100" dirty="0">
              <a:effectLst/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9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Cost-Benefit Matrix</a:t>
            </a:r>
            <a:endParaRPr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BDAEFC3-9066-44B2-7C5A-CB74428C7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95159"/>
              </p:ext>
            </p:extLst>
          </p:nvPr>
        </p:nvGraphicFramePr>
        <p:xfrm>
          <a:off x="1266825" y="3167507"/>
          <a:ext cx="5570537" cy="988695"/>
        </p:xfrm>
        <a:graphic>
          <a:graphicData uri="http://schemas.openxmlformats.org/drawingml/2006/table">
            <a:tbl>
              <a:tblPr firstRow="1" firstCol="1" bandRow="1"/>
              <a:tblGrid>
                <a:gridCol w="942975">
                  <a:extLst>
                    <a:ext uri="{9D8B030D-6E8A-4147-A177-3AD203B41FA5}">
                      <a16:colId xmlns:a16="http://schemas.microsoft.com/office/drawing/2014/main" val="2626590869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996006649"/>
                    </a:ext>
                  </a:extLst>
                </a:gridCol>
                <a:gridCol w="2284412">
                  <a:extLst>
                    <a:ext uri="{9D8B030D-6E8A-4147-A177-3AD203B41FA5}">
                      <a16:colId xmlns:a16="http://schemas.microsoft.com/office/drawing/2014/main" val="1286924087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Real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Fake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51748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Real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$5 + $2 + $5*0.8 – $2 = $9</a:t>
                      </a:r>
                      <a:endParaRPr lang="en-SG" sz="11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7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-$2 - $2 = -$4</a:t>
                      </a:r>
                      <a:endParaRPr lang="en-SG" sz="11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516978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Fake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$2 – $2 - $5 = -$5</a:t>
                      </a:r>
                      <a:endParaRPr lang="en-SG" sz="11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$5*0.8 - $2 = $2</a:t>
                      </a:r>
                      <a:endParaRPr lang="en-SG" sz="11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8871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93F578-7E25-3A8A-1F56-0E826842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3956"/>
              </p:ext>
            </p:extLst>
          </p:nvPr>
        </p:nvGraphicFramePr>
        <p:xfrm>
          <a:off x="1308893" y="1302829"/>
          <a:ext cx="5486400" cy="1346327"/>
        </p:xfrm>
        <a:graphic>
          <a:graphicData uri="http://schemas.openxmlformats.org/drawingml/2006/table">
            <a:tbl>
              <a:tblPr firstRow="1" firstCol="1" bandRow="1"/>
              <a:tblGrid>
                <a:gridCol w="857250">
                  <a:extLst>
                    <a:ext uri="{9D8B030D-6E8A-4147-A177-3AD203B41FA5}">
                      <a16:colId xmlns:a16="http://schemas.microsoft.com/office/drawing/2014/main" val="930299323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612282024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1347330646"/>
                    </a:ext>
                  </a:extLst>
                </a:gridCol>
              </a:tblGrid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Real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Fake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61741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Real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Recruitment service earning + Advertisement earning + Premium Subscription – Maintenance cost</a:t>
                      </a:r>
                      <a:endParaRPr lang="en-SG" sz="11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7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– Maintenance cost – Processing cost</a:t>
                      </a:r>
                      <a:endParaRPr lang="en-SG" sz="11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1518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Fake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Advertisement Earning – Maintenance cost – penalty cost</a:t>
                      </a:r>
                      <a:endParaRPr lang="en-SG" sz="11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Premium subscription – Maintenance cost</a:t>
                      </a:r>
                      <a:endParaRPr lang="en-SG" sz="11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3656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Expected Value</a:t>
            </a:r>
            <a:r>
              <a:rPr lang="en-US"/>
              <a:t> Framework</a:t>
            </a:r>
            <a:endParaRPr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93F578-7E25-3A8A-1F56-0E826842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18703"/>
              </p:ext>
            </p:extLst>
          </p:nvPr>
        </p:nvGraphicFramePr>
        <p:xfrm>
          <a:off x="1308892" y="1302829"/>
          <a:ext cx="6091367" cy="1563842"/>
        </p:xfrm>
        <a:graphic>
          <a:graphicData uri="http://schemas.openxmlformats.org/drawingml/2006/table">
            <a:tbl>
              <a:tblPr firstRow="1" firstCol="1" bandRow="1"/>
              <a:tblGrid>
                <a:gridCol w="1530001">
                  <a:extLst>
                    <a:ext uri="{9D8B030D-6E8A-4147-A177-3AD203B41FA5}">
                      <a16:colId xmlns:a16="http://schemas.microsoft.com/office/drawing/2014/main" val="930299323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2612282024"/>
                    </a:ext>
                  </a:extLst>
                </a:gridCol>
                <a:gridCol w="2280683">
                  <a:extLst>
                    <a:ext uri="{9D8B030D-6E8A-4147-A177-3AD203B41FA5}">
                      <a16:colId xmlns:a16="http://schemas.microsoft.com/office/drawing/2014/main" val="1347330646"/>
                    </a:ext>
                  </a:extLst>
                </a:gridCol>
              </a:tblGrid>
              <a:tr h="3109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Predicted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617414"/>
                  </a:ext>
                </a:extLst>
              </a:tr>
              <a:tr h="623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Real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0.84*$9 = 7.56</a:t>
                      </a:r>
                      <a:endParaRPr lang="en-SG" sz="1800" b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7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0.11*(-$4) = -0.44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15182"/>
                  </a:ext>
                </a:extLst>
              </a:tr>
              <a:tr h="623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Actual Fake</a:t>
                      </a:r>
                      <a:endParaRPr lang="en-SG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0.01*(-$5) = -0.05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0.04*($2) = 0.08</a:t>
                      </a:r>
                      <a:endParaRPr lang="en-SG" sz="1800" b="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365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D45E51-D25C-1A2A-CE1F-3E93BE1C0526}"/>
              </a:ext>
            </a:extLst>
          </p:cNvPr>
          <p:cNvSpPr txBox="1"/>
          <p:nvPr/>
        </p:nvSpPr>
        <p:spPr>
          <a:xfrm>
            <a:off x="1415218" y="3151775"/>
            <a:ext cx="6799622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Expected Value = 7.56 + (-0.05) + (-0.44) + 0.08 = $7.15</a:t>
            </a:r>
            <a:endParaRPr lang="en-SG" sz="1800" dirty="0">
              <a:latin typeface="Anaheim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6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2910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Introduction</a:t>
            </a:r>
          </a:p>
        </p:txBody>
      </p:sp>
      <p:sp>
        <p:nvSpPr>
          <p:cNvPr id="1913" name="Google Shape;1913;p43"/>
          <p:cNvSpPr txBox="1">
            <a:spLocks noGrp="1"/>
          </p:cNvSpPr>
          <p:nvPr>
            <p:ph type="title" idx="2"/>
          </p:nvPr>
        </p:nvSpPr>
        <p:spPr>
          <a:xfrm>
            <a:off x="720000" y="12073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915" name="Google Shape;1915;p43"/>
          <p:cNvPicPr preferRelativeResize="0"/>
          <p:nvPr/>
        </p:nvPicPr>
        <p:blipFill rotWithShape="1">
          <a:blip r:embed="rId3">
            <a:alphaModFix/>
          </a:blip>
          <a:srcRect t="-20864" b="-7769"/>
          <a:stretch/>
        </p:blipFill>
        <p:spPr>
          <a:xfrm>
            <a:off x="5158775" y="1601375"/>
            <a:ext cx="3985198" cy="33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43"/>
          <p:cNvSpPr/>
          <p:nvPr/>
        </p:nvSpPr>
        <p:spPr>
          <a:xfrm>
            <a:off x="228625" y="41460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618300" y="3229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8048225" y="4078670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7630200" y="9101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00" y="1007435"/>
            <a:ext cx="1272900" cy="149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49"/>
          <p:cNvSpPr txBox="1">
            <a:spLocks noGrp="1"/>
          </p:cNvSpPr>
          <p:nvPr>
            <p:ph type="title"/>
          </p:nvPr>
        </p:nvSpPr>
        <p:spPr>
          <a:xfrm>
            <a:off x="4483223" y="2150850"/>
            <a:ext cx="39475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</a:t>
            </a:r>
            <a:endParaRPr sz="4000" dirty="0"/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2"/>
          </p:nvPr>
        </p:nvSpPr>
        <p:spPr>
          <a:xfrm>
            <a:off x="7157875" y="11858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040" name="Google Shape;20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25" y="1422425"/>
            <a:ext cx="2799550" cy="3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4CB582-1011-B0FC-F3A3-5EA0F5FB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86" y="1655788"/>
            <a:ext cx="1557336" cy="1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 Use</a:t>
            </a:r>
            <a:endParaRPr dirty="0"/>
          </a:p>
        </p:txBody>
      </p:sp>
      <p:sp>
        <p:nvSpPr>
          <p:cNvPr id="1992" name="Google Shape;1992;p47"/>
          <p:cNvSpPr txBox="1">
            <a:spLocks noGrp="1"/>
          </p:cNvSpPr>
          <p:nvPr>
            <p:ph type="subTitle" idx="1"/>
          </p:nvPr>
        </p:nvSpPr>
        <p:spPr>
          <a:xfrm>
            <a:off x="937626" y="2885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can be utilized by job posting websites such as Indeed and </a:t>
            </a:r>
            <a:r>
              <a:rPr lang="en-US" dirty="0" err="1"/>
              <a:t>JobStreet</a:t>
            </a:r>
            <a:endParaRPr dirty="0"/>
          </a:p>
        </p:txBody>
      </p:sp>
      <p:sp>
        <p:nvSpPr>
          <p:cNvPr id="1993" name="Google Shape;1993;p47"/>
          <p:cNvSpPr txBox="1">
            <a:spLocks noGrp="1"/>
          </p:cNvSpPr>
          <p:nvPr>
            <p:ph type="subTitle" idx="2"/>
          </p:nvPr>
        </p:nvSpPr>
        <p:spPr>
          <a:xfrm>
            <a:off x="3387777" y="2885878"/>
            <a:ext cx="2368446" cy="8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 is constructed and Cost-Benefit</a:t>
            </a:r>
            <a:r>
              <a:rPr lang="en-US" dirty="0"/>
              <a:t> Analysis is implemented based on specific </a:t>
            </a:r>
            <a:r>
              <a:rPr lang="en-US"/>
              <a:t>needs</a:t>
            </a:r>
            <a:endParaRPr dirty="0"/>
          </a:p>
        </p:txBody>
      </p:sp>
      <p:sp>
        <p:nvSpPr>
          <p:cNvPr id="1994" name="Google Shape;1994;p47"/>
          <p:cNvSpPr txBox="1">
            <a:spLocks noGrp="1"/>
          </p:cNvSpPr>
          <p:nvPr>
            <p:ph type="subTitle" idx="3"/>
          </p:nvPr>
        </p:nvSpPr>
        <p:spPr>
          <a:xfrm>
            <a:off x="6031074" y="2885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Emails are sent to companies with job listings determined to be fake for additional verification</a:t>
            </a:r>
            <a:endParaRPr dirty="0"/>
          </a:p>
        </p:txBody>
      </p:sp>
      <p:sp>
        <p:nvSpPr>
          <p:cNvPr id="1995" name="Google Shape;1995;p47"/>
          <p:cNvSpPr txBox="1">
            <a:spLocks noGrp="1"/>
          </p:cNvSpPr>
          <p:nvPr>
            <p:ph type="subTitle" idx="4"/>
          </p:nvPr>
        </p:nvSpPr>
        <p:spPr>
          <a:xfrm>
            <a:off x="937625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1996" name="Google Shape;1996;p47"/>
          <p:cNvSpPr txBox="1">
            <a:spLocks noGrp="1"/>
          </p:cNvSpPr>
          <p:nvPr>
            <p:ph type="subTitle" idx="5"/>
          </p:nvPr>
        </p:nvSpPr>
        <p:spPr>
          <a:xfrm>
            <a:off x="3484350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Value</a:t>
            </a:r>
            <a:endParaRPr dirty="0"/>
          </a:p>
        </p:txBody>
      </p:sp>
      <p:sp>
        <p:nvSpPr>
          <p:cNvPr id="1997" name="Google Shape;1997;p47"/>
          <p:cNvSpPr txBox="1">
            <a:spLocks noGrp="1"/>
          </p:cNvSpPr>
          <p:nvPr>
            <p:ph type="subTitle" idx="6"/>
          </p:nvPr>
        </p:nvSpPr>
        <p:spPr>
          <a:xfrm>
            <a:off x="6031075" y="24517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Verification</a:t>
            </a:r>
            <a:endParaRPr dirty="0"/>
          </a:p>
        </p:txBody>
      </p:sp>
      <p:sp>
        <p:nvSpPr>
          <p:cNvPr id="1998" name="Google Shape;1998;p47"/>
          <p:cNvSpPr/>
          <p:nvPr/>
        </p:nvSpPr>
        <p:spPr>
          <a:xfrm>
            <a:off x="1657925" y="1727650"/>
            <a:ext cx="734700" cy="6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47"/>
          <p:cNvSpPr/>
          <p:nvPr/>
        </p:nvSpPr>
        <p:spPr>
          <a:xfrm>
            <a:off x="4204650" y="1727650"/>
            <a:ext cx="734700" cy="6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47"/>
          <p:cNvSpPr/>
          <p:nvPr/>
        </p:nvSpPr>
        <p:spPr>
          <a:xfrm>
            <a:off x="6751375" y="1727650"/>
            <a:ext cx="734700" cy="6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1" name="Google Shape;2001;p47"/>
          <p:cNvGrpSpPr/>
          <p:nvPr/>
        </p:nvGrpSpPr>
        <p:grpSpPr>
          <a:xfrm>
            <a:off x="1801918" y="1825122"/>
            <a:ext cx="446717" cy="424246"/>
            <a:chOff x="2082263" y="1492450"/>
            <a:chExt cx="401075" cy="380900"/>
          </a:xfrm>
        </p:grpSpPr>
        <p:sp>
          <p:nvSpPr>
            <p:cNvPr id="2002" name="Google Shape;2002;p47"/>
            <p:cNvSpPr/>
            <p:nvPr/>
          </p:nvSpPr>
          <p:spPr>
            <a:xfrm>
              <a:off x="2111388" y="1732175"/>
              <a:ext cx="106450" cy="12350"/>
            </a:xfrm>
            <a:custGeom>
              <a:avLst/>
              <a:gdLst/>
              <a:ahLst/>
              <a:cxnLst/>
              <a:rect l="l" t="t" r="r" b="b"/>
              <a:pathLst>
                <a:path w="4258" h="494" extrusionOk="0">
                  <a:moveTo>
                    <a:pt x="314" y="1"/>
                  </a:moveTo>
                  <a:cubicBezTo>
                    <a:pt x="180" y="1"/>
                    <a:pt x="45" y="135"/>
                    <a:pt x="45" y="270"/>
                  </a:cubicBezTo>
                  <a:cubicBezTo>
                    <a:pt x="1" y="359"/>
                    <a:pt x="135" y="494"/>
                    <a:pt x="314" y="494"/>
                  </a:cubicBezTo>
                  <a:lnTo>
                    <a:pt x="4033" y="494"/>
                  </a:lnTo>
                  <a:cubicBezTo>
                    <a:pt x="4168" y="494"/>
                    <a:pt x="4257" y="359"/>
                    <a:pt x="4257" y="270"/>
                  </a:cubicBezTo>
                  <a:cubicBezTo>
                    <a:pt x="4257" y="135"/>
                    <a:pt x="4168" y="1"/>
                    <a:pt x="403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2111388" y="1785950"/>
              <a:ext cx="60525" cy="11225"/>
            </a:xfrm>
            <a:custGeom>
              <a:avLst/>
              <a:gdLst/>
              <a:ahLst/>
              <a:cxnLst/>
              <a:rect l="l" t="t" r="r" b="b"/>
              <a:pathLst>
                <a:path w="2421" h="449" extrusionOk="0">
                  <a:moveTo>
                    <a:pt x="314" y="1"/>
                  </a:moveTo>
                  <a:cubicBezTo>
                    <a:pt x="180" y="1"/>
                    <a:pt x="45" y="90"/>
                    <a:pt x="45" y="225"/>
                  </a:cubicBezTo>
                  <a:cubicBezTo>
                    <a:pt x="1" y="359"/>
                    <a:pt x="135" y="449"/>
                    <a:pt x="314" y="449"/>
                  </a:cubicBezTo>
                  <a:lnTo>
                    <a:pt x="2196" y="449"/>
                  </a:lnTo>
                  <a:cubicBezTo>
                    <a:pt x="2331" y="449"/>
                    <a:pt x="2420" y="359"/>
                    <a:pt x="2420" y="225"/>
                  </a:cubicBezTo>
                  <a:cubicBezTo>
                    <a:pt x="2420" y="90"/>
                    <a:pt x="2331" y="1"/>
                    <a:pt x="21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2378013" y="1772525"/>
              <a:ext cx="77325" cy="73950"/>
            </a:xfrm>
            <a:custGeom>
              <a:avLst/>
              <a:gdLst/>
              <a:ahLst/>
              <a:cxnLst/>
              <a:rect l="l" t="t" r="r" b="b"/>
              <a:pathLst>
                <a:path w="3093" h="2958" extrusionOk="0">
                  <a:moveTo>
                    <a:pt x="2061" y="448"/>
                  </a:moveTo>
                  <a:cubicBezTo>
                    <a:pt x="2196" y="448"/>
                    <a:pt x="2285" y="493"/>
                    <a:pt x="2420" y="538"/>
                  </a:cubicBezTo>
                  <a:cubicBezTo>
                    <a:pt x="2554" y="717"/>
                    <a:pt x="2554" y="986"/>
                    <a:pt x="2420" y="1165"/>
                  </a:cubicBezTo>
                  <a:lnTo>
                    <a:pt x="1300" y="2285"/>
                  </a:lnTo>
                  <a:cubicBezTo>
                    <a:pt x="1165" y="2375"/>
                    <a:pt x="1031" y="2375"/>
                    <a:pt x="941" y="2375"/>
                  </a:cubicBezTo>
                  <a:cubicBezTo>
                    <a:pt x="852" y="2375"/>
                    <a:pt x="717" y="2330"/>
                    <a:pt x="628" y="2285"/>
                  </a:cubicBezTo>
                  <a:cubicBezTo>
                    <a:pt x="493" y="2151"/>
                    <a:pt x="493" y="2061"/>
                    <a:pt x="493" y="1927"/>
                  </a:cubicBezTo>
                  <a:cubicBezTo>
                    <a:pt x="448" y="1882"/>
                    <a:pt x="493" y="1748"/>
                    <a:pt x="628" y="1658"/>
                  </a:cubicBezTo>
                  <a:lnTo>
                    <a:pt x="1748" y="538"/>
                  </a:lnTo>
                  <a:cubicBezTo>
                    <a:pt x="1837" y="448"/>
                    <a:pt x="1972" y="448"/>
                    <a:pt x="2061" y="448"/>
                  </a:cubicBezTo>
                  <a:close/>
                  <a:moveTo>
                    <a:pt x="2101" y="0"/>
                  </a:moveTo>
                  <a:cubicBezTo>
                    <a:pt x="1860" y="0"/>
                    <a:pt x="1613" y="90"/>
                    <a:pt x="1434" y="269"/>
                  </a:cubicBezTo>
                  <a:lnTo>
                    <a:pt x="314" y="1389"/>
                  </a:lnTo>
                  <a:cubicBezTo>
                    <a:pt x="90" y="1479"/>
                    <a:pt x="0" y="1703"/>
                    <a:pt x="0" y="2017"/>
                  </a:cubicBezTo>
                  <a:cubicBezTo>
                    <a:pt x="0" y="2241"/>
                    <a:pt x="90" y="2465"/>
                    <a:pt x="269" y="2689"/>
                  </a:cubicBezTo>
                  <a:cubicBezTo>
                    <a:pt x="448" y="2823"/>
                    <a:pt x="672" y="2958"/>
                    <a:pt x="941" y="2958"/>
                  </a:cubicBezTo>
                  <a:cubicBezTo>
                    <a:pt x="1210" y="2958"/>
                    <a:pt x="1389" y="2823"/>
                    <a:pt x="1613" y="2689"/>
                  </a:cubicBezTo>
                  <a:lnTo>
                    <a:pt x="2734" y="1568"/>
                  </a:lnTo>
                  <a:cubicBezTo>
                    <a:pt x="3092" y="1210"/>
                    <a:pt x="3092" y="583"/>
                    <a:pt x="2734" y="269"/>
                  </a:cubicBezTo>
                  <a:cubicBezTo>
                    <a:pt x="2577" y="90"/>
                    <a:pt x="2341" y="0"/>
                    <a:pt x="210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2082263" y="1492450"/>
              <a:ext cx="401075" cy="380900"/>
            </a:xfrm>
            <a:custGeom>
              <a:avLst/>
              <a:gdLst/>
              <a:ahLst/>
              <a:cxnLst/>
              <a:rect l="l" t="t" r="r" b="b"/>
              <a:pathLst>
                <a:path w="16043" h="15236" extrusionOk="0">
                  <a:moveTo>
                    <a:pt x="9007" y="314"/>
                  </a:moveTo>
                  <a:cubicBezTo>
                    <a:pt x="9231" y="314"/>
                    <a:pt x="9455" y="494"/>
                    <a:pt x="9455" y="762"/>
                  </a:cubicBezTo>
                  <a:cubicBezTo>
                    <a:pt x="9455" y="1031"/>
                    <a:pt x="9321" y="1211"/>
                    <a:pt x="9007" y="1211"/>
                  </a:cubicBezTo>
                  <a:cubicBezTo>
                    <a:pt x="8738" y="1211"/>
                    <a:pt x="8559" y="987"/>
                    <a:pt x="8559" y="762"/>
                  </a:cubicBezTo>
                  <a:cubicBezTo>
                    <a:pt x="8559" y="538"/>
                    <a:pt x="8738" y="314"/>
                    <a:pt x="9007" y="314"/>
                  </a:cubicBezTo>
                  <a:close/>
                  <a:moveTo>
                    <a:pt x="9007" y="1"/>
                  </a:moveTo>
                  <a:cubicBezTo>
                    <a:pt x="8514" y="1"/>
                    <a:pt x="8111" y="359"/>
                    <a:pt x="8111" y="897"/>
                  </a:cubicBezTo>
                  <a:cubicBezTo>
                    <a:pt x="8111" y="1255"/>
                    <a:pt x="8425" y="1659"/>
                    <a:pt x="8783" y="1703"/>
                  </a:cubicBezTo>
                  <a:lnTo>
                    <a:pt x="8783" y="4258"/>
                  </a:lnTo>
                  <a:lnTo>
                    <a:pt x="7170" y="4258"/>
                  </a:lnTo>
                  <a:lnTo>
                    <a:pt x="7170" y="3227"/>
                  </a:lnTo>
                  <a:cubicBezTo>
                    <a:pt x="7170" y="3137"/>
                    <a:pt x="7125" y="2958"/>
                    <a:pt x="6946" y="2958"/>
                  </a:cubicBezTo>
                  <a:cubicBezTo>
                    <a:pt x="6920" y="2945"/>
                    <a:pt x="6886" y="2940"/>
                    <a:pt x="6850" y="2940"/>
                  </a:cubicBezTo>
                  <a:cubicBezTo>
                    <a:pt x="6763" y="2940"/>
                    <a:pt x="6664" y="2971"/>
                    <a:pt x="6632" y="3003"/>
                  </a:cubicBezTo>
                  <a:lnTo>
                    <a:pt x="6229" y="3406"/>
                  </a:lnTo>
                  <a:cubicBezTo>
                    <a:pt x="6095" y="3496"/>
                    <a:pt x="6095" y="3630"/>
                    <a:pt x="6229" y="3720"/>
                  </a:cubicBezTo>
                  <a:cubicBezTo>
                    <a:pt x="6274" y="3787"/>
                    <a:pt x="6330" y="3821"/>
                    <a:pt x="6386" y="3821"/>
                  </a:cubicBezTo>
                  <a:cubicBezTo>
                    <a:pt x="6442" y="3821"/>
                    <a:pt x="6498" y="3787"/>
                    <a:pt x="6543" y="3720"/>
                  </a:cubicBezTo>
                  <a:lnTo>
                    <a:pt x="6722" y="3585"/>
                  </a:lnTo>
                  <a:lnTo>
                    <a:pt x="6722" y="4258"/>
                  </a:lnTo>
                  <a:lnTo>
                    <a:pt x="1031" y="4258"/>
                  </a:lnTo>
                  <a:cubicBezTo>
                    <a:pt x="449" y="4258"/>
                    <a:pt x="0" y="4706"/>
                    <a:pt x="0" y="5243"/>
                  </a:cubicBezTo>
                  <a:lnTo>
                    <a:pt x="0" y="11517"/>
                  </a:lnTo>
                  <a:cubicBezTo>
                    <a:pt x="0" y="11651"/>
                    <a:pt x="135" y="11741"/>
                    <a:pt x="225" y="11741"/>
                  </a:cubicBezTo>
                  <a:cubicBezTo>
                    <a:pt x="359" y="11741"/>
                    <a:pt x="449" y="11651"/>
                    <a:pt x="449" y="11517"/>
                  </a:cubicBezTo>
                  <a:lnTo>
                    <a:pt x="449" y="8515"/>
                  </a:lnTo>
                  <a:lnTo>
                    <a:pt x="15505" y="8515"/>
                  </a:lnTo>
                  <a:lnTo>
                    <a:pt x="15505" y="14205"/>
                  </a:lnTo>
                  <a:cubicBezTo>
                    <a:pt x="15505" y="14474"/>
                    <a:pt x="15281" y="14788"/>
                    <a:pt x="14967" y="14788"/>
                  </a:cubicBezTo>
                  <a:lnTo>
                    <a:pt x="1031" y="14788"/>
                  </a:lnTo>
                  <a:cubicBezTo>
                    <a:pt x="717" y="14788"/>
                    <a:pt x="449" y="14564"/>
                    <a:pt x="449" y="14205"/>
                  </a:cubicBezTo>
                  <a:lnTo>
                    <a:pt x="449" y="12547"/>
                  </a:lnTo>
                  <a:cubicBezTo>
                    <a:pt x="449" y="12413"/>
                    <a:pt x="359" y="12323"/>
                    <a:pt x="225" y="12323"/>
                  </a:cubicBezTo>
                  <a:cubicBezTo>
                    <a:pt x="135" y="12323"/>
                    <a:pt x="0" y="12413"/>
                    <a:pt x="0" y="12547"/>
                  </a:cubicBezTo>
                  <a:lnTo>
                    <a:pt x="0" y="14205"/>
                  </a:lnTo>
                  <a:cubicBezTo>
                    <a:pt x="0" y="14788"/>
                    <a:pt x="449" y="15236"/>
                    <a:pt x="1031" y="15236"/>
                  </a:cubicBezTo>
                  <a:lnTo>
                    <a:pt x="15012" y="15236"/>
                  </a:lnTo>
                  <a:cubicBezTo>
                    <a:pt x="15594" y="15236"/>
                    <a:pt x="16042" y="14788"/>
                    <a:pt x="16042" y="14205"/>
                  </a:cubicBezTo>
                  <a:lnTo>
                    <a:pt x="16042" y="5243"/>
                  </a:lnTo>
                  <a:cubicBezTo>
                    <a:pt x="15953" y="4616"/>
                    <a:pt x="15505" y="4168"/>
                    <a:pt x="14967" y="4168"/>
                  </a:cubicBezTo>
                  <a:lnTo>
                    <a:pt x="12458" y="4168"/>
                  </a:lnTo>
                  <a:cubicBezTo>
                    <a:pt x="12323" y="4168"/>
                    <a:pt x="12233" y="4302"/>
                    <a:pt x="12233" y="4392"/>
                  </a:cubicBezTo>
                  <a:cubicBezTo>
                    <a:pt x="12233" y="4526"/>
                    <a:pt x="12323" y="4616"/>
                    <a:pt x="12458" y="4616"/>
                  </a:cubicBezTo>
                  <a:lnTo>
                    <a:pt x="14967" y="4616"/>
                  </a:lnTo>
                  <a:cubicBezTo>
                    <a:pt x="15236" y="4616"/>
                    <a:pt x="15505" y="4840"/>
                    <a:pt x="15505" y="5199"/>
                  </a:cubicBezTo>
                  <a:lnTo>
                    <a:pt x="15505" y="6005"/>
                  </a:lnTo>
                  <a:lnTo>
                    <a:pt x="4078" y="6005"/>
                  </a:lnTo>
                  <a:cubicBezTo>
                    <a:pt x="3989" y="6005"/>
                    <a:pt x="3854" y="6140"/>
                    <a:pt x="3854" y="6229"/>
                  </a:cubicBezTo>
                  <a:cubicBezTo>
                    <a:pt x="3854" y="6364"/>
                    <a:pt x="3989" y="6498"/>
                    <a:pt x="4078" y="6498"/>
                  </a:cubicBezTo>
                  <a:lnTo>
                    <a:pt x="15505" y="6498"/>
                  </a:lnTo>
                  <a:lnTo>
                    <a:pt x="15505" y="7932"/>
                  </a:lnTo>
                  <a:lnTo>
                    <a:pt x="449" y="7932"/>
                  </a:lnTo>
                  <a:lnTo>
                    <a:pt x="449" y="6498"/>
                  </a:lnTo>
                  <a:lnTo>
                    <a:pt x="3003" y="6498"/>
                  </a:lnTo>
                  <a:cubicBezTo>
                    <a:pt x="3137" y="6498"/>
                    <a:pt x="3272" y="6364"/>
                    <a:pt x="3272" y="6229"/>
                  </a:cubicBezTo>
                  <a:cubicBezTo>
                    <a:pt x="3272" y="6140"/>
                    <a:pt x="3137" y="6005"/>
                    <a:pt x="3003" y="6005"/>
                  </a:cubicBezTo>
                  <a:lnTo>
                    <a:pt x="449" y="6005"/>
                  </a:lnTo>
                  <a:lnTo>
                    <a:pt x="449" y="5199"/>
                  </a:lnTo>
                  <a:cubicBezTo>
                    <a:pt x="449" y="4885"/>
                    <a:pt x="673" y="4616"/>
                    <a:pt x="1031" y="4616"/>
                  </a:cubicBezTo>
                  <a:lnTo>
                    <a:pt x="6722" y="4616"/>
                  </a:lnTo>
                  <a:cubicBezTo>
                    <a:pt x="6901" y="5199"/>
                    <a:pt x="7439" y="5557"/>
                    <a:pt x="8066" y="5557"/>
                  </a:cubicBezTo>
                  <a:cubicBezTo>
                    <a:pt x="8201" y="5557"/>
                    <a:pt x="8290" y="5467"/>
                    <a:pt x="8290" y="5333"/>
                  </a:cubicBezTo>
                  <a:cubicBezTo>
                    <a:pt x="8290" y="5243"/>
                    <a:pt x="8201" y="5109"/>
                    <a:pt x="8066" y="5109"/>
                  </a:cubicBezTo>
                  <a:cubicBezTo>
                    <a:pt x="7753" y="5109"/>
                    <a:pt x="7394" y="4975"/>
                    <a:pt x="7304" y="4706"/>
                  </a:cubicBezTo>
                  <a:lnTo>
                    <a:pt x="11472" y="4706"/>
                  </a:lnTo>
                  <a:cubicBezTo>
                    <a:pt x="11606" y="4706"/>
                    <a:pt x="11696" y="4571"/>
                    <a:pt x="11696" y="4482"/>
                  </a:cubicBezTo>
                  <a:cubicBezTo>
                    <a:pt x="11696" y="4347"/>
                    <a:pt x="11606" y="4258"/>
                    <a:pt x="11472" y="4258"/>
                  </a:cubicBezTo>
                  <a:lnTo>
                    <a:pt x="9231" y="4258"/>
                  </a:lnTo>
                  <a:lnTo>
                    <a:pt x="9231" y="1703"/>
                  </a:lnTo>
                  <a:cubicBezTo>
                    <a:pt x="9635" y="1614"/>
                    <a:pt x="9903" y="1255"/>
                    <a:pt x="9903" y="897"/>
                  </a:cubicBezTo>
                  <a:cubicBezTo>
                    <a:pt x="9903" y="359"/>
                    <a:pt x="9545" y="1"/>
                    <a:pt x="900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6" name="Google Shape;2006;p47"/>
          <p:cNvGrpSpPr/>
          <p:nvPr/>
        </p:nvGrpSpPr>
        <p:grpSpPr>
          <a:xfrm>
            <a:off x="4334908" y="1818263"/>
            <a:ext cx="474173" cy="437974"/>
            <a:chOff x="3228263" y="1487975"/>
            <a:chExt cx="425725" cy="393225"/>
          </a:xfrm>
        </p:grpSpPr>
        <p:sp>
          <p:nvSpPr>
            <p:cNvPr id="2007" name="Google Shape;2007;p47"/>
            <p:cNvSpPr/>
            <p:nvPr/>
          </p:nvSpPr>
          <p:spPr>
            <a:xfrm>
              <a:off x="3228263" y="1487975"/>
              <a:ext cx="425725" cy="393225"/>
            </a:xfrm>
            <a:custGeom>
              <a:avLst/>
              <a:gdLst/>
              <a:ahLst/>
              <a:cxnLst/>
              <a:rect l="l" t="t" r="r" b="b"/>
              <a:pathLst>
                <a:path w="17029" h="15729" extrusionOk="0">
                  <a:moveTo>
                    <a:pt x="9500" y="449"/>
                  </a:moveTo>
                  <a:cubicBezTo>
                    <a:pt x="9724" y="449"/>
                    <a:pt x="9903" y="628"/>
                    <a:pt x="9903" y="852"/>
                  </a:cubicBezTo>
                  <a:cubicBezTo>
                    <a:pt x="9903" y="1076"/>
                    <a:pt x="9724" y="1210"/>
                    <a:pt x="9500" y="1210"/>
                  </a:cubicBezTo>
                  <a:cubicBezTo>
                    <a:pt x="9276" y="1210"/>
                    <a:pt x="9097" y="1076"/>
                    <a:pt x="9097" y="852"/>
                  </a:cubicBezTo>
                  <a:cubicBezTo>
                    <a:pt x="9097" y="628"/>
                    <a:pt x="9276" y="449"/>
                    <a:pt x="9500" y="449"/>
                  </a:cubicBezTo>
                  <a:close/>
                  <a:moveTo>
                    <a:pt x="10307" y="13847"/>
                  </a:moveTo>
                  <a:lnTo>
                    <a:pt x="10307" y="14250"/>
                  </a:lnTo>
                  <a:lnTo>
                    <a:pt x="10217" y="14250"/>
                  </a:lnTo>
                  <a:cubicBezTo>
                    <a:pt x="10217" y="14340"/>
                    <a:pt x="10172" y="14340"/>
                    <a:pt x="10172" y="14340"/>
                  </a:cubicBezTo>
                  <a:lnTo>
                    <a:pt x="6946" y="14340"/>
                  </a:lnTo>
                  <a:cubicBezTo>
                    <a:pt x="6856" y="14340"/>
                    <a:pt x="6856" y="14250"/>
                    <a:pt x="6856" y="14250"/>
                  </a:cubicBezTo>
                  <a:lnTo>
                    <a:pt x="6856" y="13847"/>
                  </a:lnTo>
                  <a:close/>
                  <a:moveTo>
                    <a:pt x="9500" y="0"/>
                  </a:moveTo>
                  <a:cubicBezTo>
                    <a:pt x="9007" y="0"/>
                    <a:pt x="8604" y="404"/>
                    <a:pt x="8604" y="897"/>
                  </a:cubicBezTo>
                  <a:cubicBezTo>
                    <a:pt x="8604" y="1300"/>
                    <a:pt x="8873" y="1614"/>
                    <a:pt x="9231" y="1748"/>
                  </a:cubicBezTo>
                  <a:lnTo>
                    <a:pt x="9231" y="3854"/>
                  </a:lnTo>
                  <a:lnTo>
                    <a:pt x="7708" y="3854"/>
                  </a:lnTo>
                  <a:lnTo>
                    <a:pt x="7708" y="3809"/>
                  </a:lnTo>
                  <a:lnTo>
                    <a:pt x="7708" y="2868"/>
                  </a:lnTo>
                  <a:cubicBezTo>
                    <a:pt x="7708" y="2734"/>
                    <a:pt x="7663" y="2555"/>
                    <a:pt x="7484" y="2510"/>
                  </a:cubicBezTo>
                  <a:cubicBezTo>
                    <a:pt x="7458" y="2497"/>
                    <a:pt x="7424" y="2491"/>
                    <a:pt x="7385" y="2491"/>
                  </a:cubicBezTo>
                  <a:cubicBezTo>
                    <a:pt x="7293" y="2491"/>
                    <a:pt x="7176" y="2523"/>
                    <a:pt x="7080" y="2555"/>
                  </a:cubicBezTo>
                  <a:lnTo>
                    <a:pt x="6722" y="2958"/>
                  </a:lnTo>
                  <a:cubicBezTo>
                    <a:pt x="6588" y="3092"/>
                    <a:pt x="6588" y="3227"/>
                    <a:pt x="6722" y="3316"/>
                  </a:cubicBezTo>
                  <a:cubicBezTo>
                    <a:pt x="6767" y="3361"/>
                    <a:pt x="6834" y="3384"/>
                    <a:pt x="6896" y="3384"/>
                  </a:cubicBezTo>
                  <a:cubicBezTo>
                    <a:pt x="6957" y="3384"/>
                    <a:pt x="7013" y="3361"/>
                    <a:pt x="7036" y="3316"/>
                  </a:cubicBezTo>
                  <a:lnTo>
                    <a:pt x="7170" y="3182"/>
                  </a:lnTo>
                  <a:lnTo>
                    <a:pt x="7170" y="3764"/>
                  </a:lnTo>
                  <a:lnTo>
                    <a:pt x="7170" y="3809"/>
                  </a:lnTo>
                  <a:lnTo>
                    <a:pt x="1659" y="3809"/>
                  </a:lnTo>
                  <a:cubicBezTo>
                    <a:pt x="1255" y="3809"/>
                    <a:pt x="942" y="4123"/>
                    <a:pt x="942" y="4526"/>
                  </a:cubicBezTo>
                  <a:lnTo>
                    <a:pt x="942" y="13219"/>
                  </a:lnTo>
                  <a:lnTo>
                    <a:pt x="538" y="13219"/>
                  </a:lnTo>
                  <a:cubicBezTo>
                    <a:pt x="225" y="13219"/>
                    <a:pt x="1" y="13488"/>
                    <a:pt x="1" y="13757"/>
                  </a:cubicBezTo>
                  <a:lnTo>
                    <a:pt x="1" y="14653"/>
                  </a:lnTo>
                  <a:cubicBezTo>
                    <a:pt x="1" y="15281"/>
                    <a:pt x="493" y="15729"/>
                    <a:pt x="1031" y="15729"/>
                  </a:cubicBezTo>
                  <a:lnTo>
                    <a:pt x="12368" y="15729"/>
                  </a:lnTo>
                  <a:cubicBezTo>
                    <a:pt x="12458" y="15729"/>
                    <a:pt x="12592" y="15594"/>
                    <a:pt x="12592" y="15505"/>
                  </a:cubicBezTo>
                  <a:cubicBezTo>
                    <a:pt x="12592" y="15370"/>
                    <a:pt x="12458" y="15281"/>
                    <a:pt x="12368" y="15281"/>
                  </a:cubicBezTo>
                  <a:lnTo>
                    <a:pt x="1121" y="15281"/>
                  </a:lnTo>
                  <a:cubicBezTo>
                    <a:pt x="762" y="15281"/>
                    <a:pt x="538" y="15012"/>
                    <a:pt x="538" y="14698"/>
                  </a:cubicBezTo>
                  <a:lnTo>
                    <a:pt x="538" y="13802"/>
                  </a:lnTo>
                  <a:cubicBezTo>
                    <a:pt x="538" y="13757"/>
                    <a:pt x="583" y="13757"/>
                    <a:pt x="583" y="13757"/>
                  </a:cubicBezTo>
                  <a:lnTo>
                    <a:pt x="3585" y="13757"/>
                  </a:lnTo>
                  <a:cubicBezTo>
                    <a:pt x="3675" y="13757"/>
                    <a:pt x="3809" y="13667"/>
                    <a:pt x="3809" y="13533"/>
                  </a:cubicBezTo>
                  <a:cubicBezTo>
                    <a:pt x="3809" y="13443"/>
                    <a:pt x="3675" y="13309"/>
                    <a:pt x="3585" y="13309"/>
                  </a:cubicBezTo>
                  <a:lnTo>
                    <a:pt x="1479" y="13309"/>
                  </a:lnTo>
                  <a:lnTo>
                    <a:pt x="1479" y="4571"/>
                  </a:lnTo>
                  <a:cubicBezTo>
                    <a:pt x="1479" y="4481"/>
                    <a:pt x="1614" y="4347"/>
                    <a:pt x="1703" y="4347"/>
                  </a:cubicBezTo>
                  <a:lnTo>
                    <a:pt x="7305" y="4347"/>
                  </a:lnTo>
                  <a:cubicBezTo>
                    <a:pt x="7529" y="4795"/>
                    <a:pt x="7977" y="5154"/>
                    <a:pt x="8559" y="5154"/>
                  </a:cubicBezTo>
                  <a:cubicBezTo>
                    <a:pt x="8649" y="5154"/>
                    <a:pt x="8783" y="5019"/>
                    <a:pt x="8783" y="4930"/>
                  </a:cubicBezTo>
                  <a:cubicBezTo>
                    <a:pt x="8783" y="4795"/>
                    <a:pt x="8649" y="4705"/>
                    <a:pt x="8559" y="4705"/>
                  </a:cubicBezTo>
                  <a:cubicBezTo>
                    <a:pt x="8290" y="4705"/>
                    <a:pt x="8066" y="4571"/>
                    <a:pt x="7932" y="4437"/>
                  </a:cubicBezTo>
                  <a:lnTo>
                    <a:pt x="15281" y="4437"/>
                  </a:lnTo>
                  <a:cubicBezTo>
                    <a:pt x="15370" y="4437"/>
                    <a:pt x="15505" y="4526"/>
                    <a:pt x="15505" y="4661"/>
                  </a:cubicBezTo>
                  <a:lnTo>
                    <a:pt x="15505" y="13309"/>
                  </a:lnTo>
                  <a:lnTo>
                    <a:pt x="4616" y="13309"/>
                  </a:lnTo>
                  <a:cubicBezTo>
                    <a:pt x="4526" y="13309"/>
                    <a:pt x="4392" y="13443"/>
                    <a:pt x="4392" y="13533"/>
                  </a:cubicBezTo>
                  <a:cubicBezTo>
                    <a:pt x="4392" y="13667"/>
                    <a:pt x="4526" y="13757"/>
                    <a:pt x="4616" y="13757"/>
                  </a:cubicBezTo>
                  <a:lnTo>
                    <a:pt x="6274" y="13757"/>
                  </a:lnTo>
                  <a:lnTo>
                    <a:pt x="6274" y="14205"/>
                  </a:lnTo>
                  <a:cubicBezTo>
                    <a:pt x="6274" y="14564"/>
                    <a:pt x="6543" y="14788"/>
                    <a:pt x="6812" y="14788"/>
                  </a:cubicBezTo>
                  <a:lnTo>
                    <a:pt x="10083" y="14788"/>
                  </a:lnTo>
                  <a:cubicBezTo>
                    <a:pt x="10396" y="14788"/>
                    <a:pt x="10620" y="14519"/>
                    <a:pt x="10620" y="14205"/>
                  </a:cubicBezTo>
                  <a:lnTo>
                    <a:pt x="10620" y="13757"/>
                  </a:lnTo>
                  <a:lnTo>
                    <a:pt x="16356" y="13757"/>
                  </a:lnTo>
                  <a:cubicBezTo>
                    <a:pt x="16401" y="13757"/>
                    <a:pt x="16401" y="13847"/>
                    <a:pt x="16401" y="13847"/>
                  </a:cubicBezTo>
                  <a:lnTo>
                    <a:pt x="16401" y="14743"/>
                  </a:lnTo>
                  <a:cubicBezTo>
                    <a:pt x="16401" y="15056"/>
                    <a:pt x="16132" y="15281"/>
                    <a:pt x="15818" y="15281"/>
                  </a:cubicBezTo>
                  <a:lnTo>
                    <a:pt x="13354" y="15281"/>
                  </a:lnTo>
                  <a:cubicBezTo>
                    <a:pt x="13264" y="15281"/>
                    <a:pt x="13130" y="15415"/>
                    <a:pt x="13130" y="15505"/>
                  </a:cubicBezTo>
                  <a:cubicBezTo>
                    <a:pt x="13130" y="15639"/>
                    <a:pt x="13264" y="15729"/>
                    <a:pt x="13354" y="15729"/>
                  </a:cubicBezTo>
                  <a:lnTo>
                    <a:pt x="15818" y="15729"/>
                  </a:lnTo>
                  <a:cubicBezTo>
                    <a:pt x="16446" y="15729"/>
                    <a:pt x="16894" y="15236"/>
                    <a:pt x="16894" y="14653"/>
                  </a:cubicBezTo>
                  <a:lnTo>
                    <a:pt x="16894" y="13757"/>
                  </a:lnTo>
                  <a:cubicBezTo>
                    <a:pt x="17028" y="13533"/>
                    <a:pt x="16804" y="13309"/>
                    <a:pt x="16446" y="13309"/>
                  </a:cubicBezTo>
                  <a:lnTo>
                    <a:pt x="16042" y="13309"/>
                  </a:lnTo>
                  <a:lnTo>
                    <a:pt x="16042" y="4571"/>
                  </a:lnTo>
                  <a:cubicBezTo>
                    <a:pt x="16042" y="4168"/>
                    <a:pt x="15729" y="3854"/>
                    <a:pt x="15325" y="3854"/>
                  </a:cubicBezTo>
                  <a:lnTo>
                    <a:pt x="9769" y="3854"/>
                  </a:lnTo>
                  <a:lnTo>
                    <a:pt x="9769" y="1748"/>
                  </a:lnTo>
                  <a:cubicBezTo>
                    <a:pt x="10128" y="1614"/>
                    <a:pt x="10396" y="1300"/>
                    <a:pt x="10396" y="897"/>
                  </a:cubicBezTo>
                  <a:cubicBezTo>
                    <a:pt x="10396" y="404"/>
                    <a:pt x="9993" y="0"/>
                    <a:pt x="950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3354863" y="1684025"/>
              <a:ext cx="43700" cy="45950"/>
            </a:xfrm>
            <a:custGeom>
              <a:avLst/>
              <a:gdLst/>
              <a:ahLst/>
              <a:cxnLst/>
              <a:rect l="l" t="t" r="r" b="b"/>
              <a:pathLst>
                <a:path w="1748" h="1838" extrusionOk="0">
                  <a:moveTo>
                    <a:pt x="851" y="0"/>
                  </a:moveTo>
                  <a:cubicBezTo>
                    <a:pt x="762" y="0"/>
                    <a:pt x="627" y="90"/>
                    <a:pt x="627" y="224"/>
                  </a:cubicBezTo>
                  <a:lnTo>
                    <a:pt x="627" y="493"/>
                  </a:lnTo>
                  <a:lnTo>
                    <a:pt x="403" y="403"/>
                  </a:lnTo>
                  <a:cubicBezTo>
                    <a:pt x="377" y="377"/>
                    <a:pt x="343" y="366"/>
                    <a:pt x="306" y="366"/>
                  </a:cubicBezTo>
                  <a:cubicBezTo>
                    <a:pt x="216" y="366"/>
                    <a:pt x="108" y="430"/>
                    <a:pt x="45" y="493"/>
                  </a:cubicBezTo>
                  <a:cubicBezTo>
                    <a:pt x="0" y="627"/>
                    <a:pt x="45" y="762"/>
                    <a:pt x="179" y="807"/>
                  </a:cubicBezTo>
                  <a:lnTo>
                    <a:pt x="403" y="941"/>
                  </a:lnTo>
                  <a:lnTo>
                    <a:pt x="179" y="1076"/>
                  </a:lnTo>
                  <a:cubicBezTo>
                    <a:pt x="45" y="1120"/>
                    <a:pt x="0" y="1300"/>
                    <a:pt x="45" y="1389"/>
                  </a:cubicBezTo>
                  <a:cubicBezTo>
                    <a:pt x="134" y="1434"/>
                    <a:pt x="179" y="1524"/>
                    <a:pt x="314" y="1524"/>
                  </a:cubicBezTo>
                  <a:cubicBezTo>
                    <a:pt x="359" y="1524"/>
                    <a:pt x="403" y="1524"/>
                    <a:pt x="403" y="1434"/>
                  </a:cubicBezTo>
                  <a:lnTo>
                    <a:pt x="627" y="1344"/>
                  </a:lnTo>
                  <a:lnTo>
                    <a:pt x="627" y="1613"/>
                  </a:lnTo>
                  <a:cubicBezTo>
                    <a:pt x="627" y="1748"/>
                    <a:pt x="717" y="1837"/>
                    <a:pt x="851" y="1837"/>
                  </a:cubicBezTo>
                  <a:cubicBezTo>
                    <a:pt x="941" y="1837"/>
                    <a:pt x="1075" y="1748"/>
                    <a:pt x="1075" y="1613"/>
                  </a:cubicBezTo>
                  <a:lnTo>
                    <a:pt x="1075" y="1344"/>
                  </a:lnTo>
                  <a:lnTo>
                    <a:pt x="1300" y="1434"/>
                  </a:lnTo>
                  <a:cubicBezTo>
                    <a:pt x="1344" y="1434"/>
                    <a:pt x="1344" y="1524"/>
                    <a:pt x="1434" y="1524"/>
                  </a:cubicBezTo>
                  <a:cubicBezTo>
                    <a:pt x="1524" y="1524"/>
                    <a:pt x="1568" y="1434"/>
                    <a:pt x="1658" y="1389"/>
                  </a:cubicBezTo>
                  <a:cubicBezTo>
                    <a:pt x="1703" y="1255"/>
                    <a:pt x="1658" y="1120"/>
                    <a:pt x="1524" y="1076"/>
                  </a:cubicBezTo>
                  <a:lnTo>
                    <a:pt x="1300" y="941"/>
                  </a:lnTo>
                  <a:lnTo>
                    <a:pt x="1524" y="807"/>
                  </a:lnTo>
                  <a:cubicBezTo>
                    <a:pt x="1703" y="717"/>
                    <a:pt x="1748" y="538"/>
                    <a:pt x="1658" y="448"/>
                  </a:cubicBezTo>
                  <a:cubicBezTo>
                    <a:pt x="1591" y="347"/>
                    <a:pt x="1498" y="297"/>
                    <a:pt x="1400" y="297"/>
                  </a:cubicBezTo>
                  <a:cubicBezTo>
                    <a:pt x="1367" y="297"/>
                    <a:pt x="1333" y="303"/>
                    <a:pt x="1300" y="314"/>
                  </a:cubicBezTo>
                  <a:lnTo>
                    <a:pt x="1075" y="493"/>
                  </a:lnTo>
                  <a:lnTo>
                    <a:pt x="1075" y="224"/>
                  </a:lnTo>
                  <a:cubicBezTo>
                    <a:pt x="1075" y="90"/>
                    <a:pt x="986" y="0"/>
                    <a:pt x="85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3418713" y="1684025"/>
              <a:ext cx="42575" cy="45950"/>
            </a:xfrm>
            <a:custGeom>
              <a:avLst/>
              <a:gdLst/>
              <a:ahLst/>
              <a:cxnLst/>
              <a:rect l="l" t="t" r="r" b="b"/>
              <a:pathLst>
                <a:path w="1703" h="1838" extrusionOk="0">
                  <a:moveTo>
                    <a:pt x="896" y="0"/>
                  </a:moveTo>
                  <a:cubicBezTo>
                    <a:pt x="762" y="0"/>
                    <a:pt x="672" y="90"/>
                    <a:pt x="672" y="224"/>
                  </a:cubicBezTo>
                  <a:lnTo>
                    <a:pt x="672" y="493"/>
                  </a:lnTo>
                  <a:lnTo>
                    <a:pt x="448" y="403"/>
                  </a:lnTo>
                  <a:cubicBezTo>
                    <a:pt x="409" y="377"/>
                    <a:pt x="366" y="366"/>
                    <a:pt x="323" y="366"/>
                  </a:cubicBezTo>
                  <a:cubicBezTo>
                    <a:pt x="220" y="366"/>
                    <a:pt x="121" y="430"/>
                    <a:pt x="90" y="493"/>
                  </a:cubicBezTo>
                  <a:cubicBezTo>
                    <a:pt x="45" y="627"/>
                    <a:pt x="90" y="762"/>
                    <a:pt x="224" y="807"/>
                  </a:cubicBezTo>
                  <a:lnTo>
                    <a:pt x="448" y="941"/>
                  </a:lnTo>
                  <a:lnTo>
                    <a:pt x="224" y="1076"/>
                  </a:lnTo>
                  <a:cubicBezTo>
                    <a:pt x="45" y="1120"/>
                    <a:pt x="0" y="1300"/>
                    <a:pt x="90" y="1389"/>
                  </a:cubicBezTo>
                  <a:cubicBezTo>
                    <a:pt x="135" y="1434"/>
                    <a:pt x="224" y="1524"/>
                    <a:pt x="314" y="1524"/>
                  </a:cubicBezTo>
                  <a:cubicBezTo>
                    <a:pt x="359" y="1524"/>
                    <a:pt x="448" y="1524"/>
                    <a:pt x="448" y="1434"/>
                  </a:cubicBezTo>
                  <a:lnTo>
                    <a:pt x="672" y="1344"/>
                  </a:lnTo>
                  <a:lnTo>
                    <a:pt x="672" y="1613"/>
                  </a:lnTo>
                  <a:cubicBezTo>
                    <a:pt x="672" y="1748"/>
                    <a:pt x="762" y="1837"/>
                    <a:pt x="896" y="1837"/>
                  </a:cubicBezTo>
                  <a:cubicBezTo>
                    <a:pt x="986" y="1837"/>
                    <a:pt x="1120" y="1748"/>
                    <a:pt x="1120" y="1613"/>
                  </a:cubicBezTo>
                  <a:lnTo>
                    <a:pt x="1120" y="1344"/>
                  </a:lnTo>
                  <a:lnTo>
                    <a:pt x="1344" y="1434"/>
                  </a:lnTo>
                  <a:cubicBezTo>
                    <a:pt x="1389" y="1434"/>
                    <a:pt x="1389" y="1524"/>
                    <a:pt x="1434" y="1524"/>
                  </a:cubicBezTo>
                  <a:cubicBezTo>
                    <a:pt x="1569" y="1524"/>
                    <a:pt x="1613" y="1434"/>
                    <a:pt x="1658" y="1389"/>
                  </a:cubicBezTo>
                  <a:cubicBezTo>
                    <a:pt x="1703" y="1255"/>
                    <a:pt x="1658" y="1120"/>
                    <a:pt x="1569" y="1076"/>
                  </a:cubicBezTo>
                  <a:lnTo>
                    <a:pt x="1344" y="941"/>
                  </a:lnTo>
                  <a:lnTo>
                    <a:pt x="1569" y="807"/>
                  </a:lnTo>
                  <a:cubicBezTo>
                    <a:pt x="1658" y="762"/>
                    <a:pt x="1703" y="583"/>
                    <a:pt x="1658" y="493"/>
                  </a:cubicBezTo>
                  <a:cubicBezTo>
                    <a:pt x="1626" y="430"/>
                    <a:pt x="1528" y="366"/>
                    <a:pt x="1441" y="366"/>
                  </a:cubicBezTo>
                  <a:cubicBezTo>
                    <a:pt x="1405" y="366"/>
                    <a:pt x="1371" y="377"/>
                    <a:pt x="1344" y="403"/>
                  </a:cubicBezTo>
                  <a:lnTo>
                    <a:pt x="1120" y="493"/>
                  </a:lnTo>
                  <a:lnTo>
                    <a:pt x="1120" y="224"/>
                  </a:lnTo>
                  <a:cubicBezTo>
                    <a:pt x="1120" y="90"/>
                    <a:pt x="986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3483688" y="1684025"/>
              <a:ext cx="42575" cy="45950"/>
            </a:xfrm>
            <a:custGeom>
              <a:avLst/>
              <a:gdLst/>
              <a:ahLst/>
              <a:cxnLst/>
              <a:rect l="l" t="t" r="r" b="b"/>
              <a:pathLst>
                <a:path w="1703" h="1838" extrusionOk="0">
                  <a:moveTo>
                    <a:pt x="852" y="0"/>
                  </a:moveTo>
                  <a:cubicBezTo>
                    <a:pt x="762" y="0"/>
                    <a:pt x="627" y="90"/>
                    <a:pt x="627" y="224"/>
                  </a:cubicBezTo>
                  <a:lnTo>
                    <a:pt x="627" y="493"/>
                  </a:lnTo>
                  <a:lnTo>
                    <a:pt x="403" y="403"/>
                  </a:lnTo>
                  <a:cubicBezTo>
                    <a:pt x="377" y="377"/>
                    <a:pt x="343" y="366"/>
                    <a:pt x="307" y="366"/>
                  </a:cubicBezTo>
                  <a:cubicBezTo>
                    <a:pt x="220" y="366"/>
                    <a:pt x="121" y="430"/>
                    <a:pt x="90" y="493"/>
                  </a:cubicBezTo>
                  <a:cubicBezTo>
                    <a:pt x="0" y="627"/>
                    <a:pt x="90" y="762"/>
                    <a:pt x="179" y="807"/>
                  </a:cubicBezTo>
                  <a:lnTo>
                    <a:pt x="403" y="941"/>
                  </a:lnTo>
                  <a:lnTo>
                    <a:pt x="179" y="1076"/>
                  </a:lnTo>
                  <a:cubicBezTo>
                    <a:pt x="90" y="1120"/>
                    <a:pt x="0" y="1300"/>
                    <a:pt x="90" y="1389"/>
                  </a:cubicBezTo>
                  <a:cubicBezTo>
                    <a:pt x="135" y="1434"/>
                    <a:pt x="179" y="1524"/>
                    <a:pt x="314" y="1524"/>
                  </a:cubicBezTo>
                  <a:cubicBezTo>
                    <a:pt x="359" y="1524"/>
                    <a:pt x="403" y="1524"/>
                    <a:pt x="403" y="1434"/>
                  </a:cubicBezTo>
                  <a:lnTo>
                    <a:pt x="627" y="1344"/>
                  </a:lnTo>
                  <a:lnTo>
                    <a:pt x="627" y="1613"/>
                  </a:lnTo>
                  <a:cubicBezTo>
                    <a:pt x="627" y="1748"/>
                    <a:pt x="762" y="1837"/>
                    <a:pt x="852" y="1837"/>
                  </a:cubicBezTo>
                  <a:cubicBezTo>
                    <a:pt x="986" y="1837"/>
                    <a:pt x="1076" y="1748"/>
                    <a:pt x="1076" y="1613"/>
                  </a:cubicBezTo>
                  <a:lnTo>
                    <a:pt x="1076" y="1344"/>
                  </a:lnTo>
                  <a:lnTo>
                    <a:pt x="1300" y="1434"/>
                  </a:lnTo>
                  <a:cubicBezTo>
                    <a:pt x="1344" y="1434"/>
                    <a:pt x="1344" y="1524"/>
                    <a:pt x="1434" y="1524"/>
                  </a:cubicBezTo>
                  <a:cubicBezTo>
                    <a:pt x="1524" y="1524"/>
                    <a:pt x="1568" y="1434"/>
                    <a:pt x="1658" y="1389"/>
                  </a:cubicBezTo>
                  <a:cubicBezTo>
                    <a:pt x="1703" y="1255"/>
                    <a:pt x="1658" y="1120"/>
                    <a:pt x="1524" y="1076"/>
                  </a:cubicBezTo>
                  <a:lnTo>
                    <a:pt x="1300" y="941"/>
                  </a:lnTo>
                  <a:lnTo>
                    <a:pt x="1524" y="807"/>
                  </a:lnTo>
                  <a:cubicBezTo>
                    <a:pt x="1658" y="762"/>
                    <a:pt x="1703" y="583"/>
                    <a:pt x="1658" y="493"/>
                  </a:cubicBezTo>
                  <a:cubicBezTo>
                    <a:pt x="1595" y="430"/>
                    <a:pt x="1509" y="366"/>
                    <a:pt x="1417" y="366"/>
                  </a:cubicBezTo>
                  <a:cubicBezTo>
                    <a:pt x="1378" y="366"/>
                    <a:pt x="1339" y="377"/>
                    <a:pt x="1300" y="403"/>
                  </a:cubicBezTo>
                  <a:lnTo>
                    <a:pt x="1076" y="493"/>
                  </a:lnTo>
                  <a:lnTo>
                    <a:pt x="1076" y="224"/>
                  </a:lnTo>
                  <a:cubicBezTo>
                    <a:pt x="1076" y="90"/>
                    <a:pt x="986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3292113" y="1657125"/>
              <a:ext cx="301375" cy="100850"/>
            </a:xfrm>
            <a:custGeom>
              <a:avLst/>
              <a:gdLst/>
              <a:ahLst/>
              <a:cxnLst/>
              <a:rect l="l" t="t" r="r" b="b"/>
              <a:pathLst>
                <a:path w="12055" h="4034" extrusionOk="0">
                  <a:moveTo>
                    <a:pt x="2017" y="1"/>
                  </a:moveTo>
                  <a:cubicBezTo>
                    <a:pt x="897" y="1"/>
                    <a:pt x="1" y="897"/>
                    <a:pt x="1" y="2017"/>
                  </a:cubicBezTo>
                  <a:cubicBezTo>
                    <a:pt x="1" y="3137"/>
                    <a:pt x="897" y="4034"/>
                    <a:pt x="2017" y="4034"/>
                  </a:cubicBezTo>
                  <a:lnTo>
                    <a:pt x="10038" y="4034"/>
                  </a:lnTo>
                  <a:cubicBezTo>
                    <a:pt x="11158" y="4034"/>
                    <a:pt x="12054" y="3137"/>
                    <a:pt x="12054" y="2017"/>
                  </a:cubicBezTo>
                  <a:cubicBezTo>
                    <a:pt x="12054" y="897"/>
                    <a:pt x="11158" y="1"/>
                    <a:pt x="10038" y="1"/>
                  </a:cubicBezTo>
                  <a:lnTo>
                    <a:pt x="5378" y="1"/>
                  </a:lnTo>
                  <a:cubicBezTo>
                    <a:pt x="5288" y="1"/>
                    <a:pt x="5154" y="90"/>
                    <a:pt x="5154" y="225"/>
                  </a:cubicBezTo>
                  <a:cubicBezTo>
                    <a:pt x="5154" y="359"/>
                    <a:pt x="5243" y="449"/>
                    <a:pt x="5378" y="449"/>
                  </a:cubicBezTo>
                  <a:lnTo>
                    <a:pt x="10038" y="449"/>
                  </a:lnTo>
                  <a:cubicBezTo>
                    <a:pt x="10889" y="449"/>
                    <a:pt x="11562" y="1121"/>
                    <a:pt x="11562" y="1972"/>
                  </a:cubicBezTo>
                  <a:cubicBezTo>
                    <a:pt x="11562" y="2824"/>
                    <a:pt x="10889" y="3496"/>
                    <a:pt x="10038" y="3496"/>
                  </a:cubicBezTo>
                  <a:lnTo>
                    <a:pt x="2017" y="3496"/>
                  </a:lnTo>
                  <a:cubicBezTo>
                    <a:pt x="1166" y="3496"/>
                    <a:pt x="494" y="2824"/>
                    <a:pt x="494" y="1972"/>
                  </a:cubicBezTo>
                  <a:cubicBezTo>
                    <a:pt x="494" y="1121"/>
                    <a:pt x="1166" y="449"/>
                    <a:pt x="2017" y="449"/>
                  </a:cubicBezTo>
                  <a:lnTo>
                    <a:pt x="4302" y="449"/>
                  </a:lnTo>
                  <a:cubicBezTo>
                    <a:pt x="4325" y="456"/>
                    <a:pt x="4347" y="460"/>
                    <a:pt x="4367" y="460"/>
                  </a:cubicBezTo>
                  <a:cubicBezTo>
                    <a:pt x="4465" y="460"/>
                    <a:pt x="4526" y="373"/>
                    <a:pt x="4526" y="225"/>
                  </a:cubicBezTo>
                  <a:cubicBezTo>
                    <a:pt x="4526" y="90"/>
                    <a:pt x="4437" y="1"/>
                    <a:pt x="430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2" name="Google Shape;2012;p47"/>
          <p:cNvGrpSpPr/>
          <p:nvPr/>
        </p:nvGrpSpPr>
        <p:grpSpPr>
          <a:xfrm>
            <a:off x="6869154" y="1818266"/>
            <a:ext cx="499122" cy="437974"/>
            <a:chOff x="3829838" y="1489100"/>
            <a:chExt cx="448125" cy="393225"/>
          </a:xfrm>
        </p:grpSpPr>
        <p:sp>
          <p:nvSpPr>
            <p:cNvPr id="2013" name="Google Shape;2013;p47"/>
            <p:cNvSpPr/>
            <p:nvPr/>
          </p:nvSpPr>
          <p:spPr>
            <a:xfrm>
              <a:off x="4001238" y="1603525"/>
              <a:ext cx="62750" cy="58100"/>
            </a:xfrm>
            <a:custGeom>
              <a:avLst/>
              <a:gdLst/>
              <a:ahLst/>
              <a:cxnLst/>
              <a:rect l="l" t="t" r="r" b="b"/>
              <a:pathLst>
                <a:path w="2510" h="2324" extrusionOk="0">
                  <a:moveTo>
                    <a:pt x="816" y="0"/>
                  </a:moveTo>
                  <a:cubicBezTo>
                    <a:pt x="723" y="0"/>
                    <a:pt x="631" y="53"/>
                    <a:pt x="538" y="83"/>
                  </a:cubicBezTo>
                  <a:lnTo>
                    <a:pt x="90" y="532"/>
                  </a:lnTo>
                  <a:cubicBezTo>
                    <a:pt x="0" y="621"/>
                    <a:pt x="0" y="800"/>
                    <a:pt x="90" y="935"/>
                  </a:cubicBezTo>
                  <a:cubicBezTo>
                    <a:pt x="157" y="980"/>
                    <a:pt x="224" y="1002"/>
                    <a:pt x="291" y="1002"/>
                  </a:cubicBezTo>
                  <a:cubicBezTo>
                    <a:pt x="359" y="1002"/>
                    <a:pt x="426" y="980"/>
                    <a:pt x="493" y="935"/>
                  </a:cubicBezTo>
                  <a:lnTo>
                    <a:pt x="672" y="756"/>
                  </a:lnTo>
                  <a:cubicBezTo>
                    <a:pt x="672" y="1607"/>
                    <a:pt x="1389" y="2324"/>
                    <a:pt x="2241" y="2324"/>
                  </a:cubicBezTo>
                  <a:cubicBezTo>
                    <a:pt x="2375" y="2324"/>
                    <a:pt x="2509" y="2190"/>
                    <a:pt x="2509" y="2055"/>
                  </a:cubicBezTo>
                  <a:cubicBezTo>
                    <a:pt x="2509" y="1876"/>
                    <a:pt x="2375" y="1741"/>
                    <a:pt x="2241" y="1741"/>
                  </a:cubicBezTo>
                  <a:cubicBezTo>
                    <a:pt x="1658" y="1741"/>
                    <a:pt x="1165" y="1293"/>
                    <a:pt x="1165" y="711"/>
                  </a:cubicBezTo>
                  <a:lnTo>
                    <a:pt x="1165" y="352"/>
                  </a:lnTo>
                  <a:cubicBezTo>
                    <a:pt x="1165" y="173"/>
                    <a:pt x="1031" y="83"/>
                    <a:pt x="941" y="39"/>
                  </a:cubicBezTo>
                  <a:cubicBezTo>
                    <a:pt x="899" y="11"/>
                    <a:pt x="858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3829838" y="1489100"/>
              <a:ext cx="448125" cy="393225"/>
            </a:xfrm>
            <a:custGeom>
              <a:avLst/>
              <a:gdLst/>
              <a:ahLst/>
              <a:cxnLst/>
              <a:rect l="l" t="t" r="r" b="b"/>
              <a:pathLst>
                <a:path w="17925" h="15729" extrusionOk="0">
                  <a:moveTo>
                    <a:pt x="10082" y="583"/>
                  </a:moveTo>
                  <a:cubicBezTo>
                    <a:pt x="10351" y="583"/>
                    <a:pt x="10530" y="807"/>
                    <a:pt x="10530" y="1031"/>
                  </a:cubicBezTo>
                  <a:cubicBezTo>
                    <a:pt x="10530" y="1300"/>
                    <a:pt x="10306" y="1479"/>
                    <a:pt x="10082" y="1479"/>
                  </a:cubicBezTo>
                  <a:cubicBezTo>
                    <a:pt x="10063" y="1483"/>
                    <a:pt x="10044" y="1485"/>
                    <a:pt x="10024" y="1485"/>
                  </a:cubicBezTo>
                  <a:cubicBezTo>
                    <a:pt x="9821" y="1485"/>
                    <a:pt x="9634" y="1277"/>
                    <a:pt x="9634" y="1031"/>
                  </a:cubicBezTo>
                  <a:cubicBezTo>
                    <a:pt x="9634" y="717"/>
                    <a:pt x="9858" y="583"/>
                    <a:pt x="10082" y="583"/>
                  </a:cubicBezTo>
                  <a:close/>
                  <a:moveTo>
                    <a:pt x="493" y="5422"/>
                  </a:moveTo>
                  <a:lnTo>
                    <a:pt x="6901" y="10531"/>
                  </a:lnTo>
                  <a:lnTo>
                    <a:pt x="493" y="14026"/>
                  </a:lnTo>
                  <a:lnTo>
                    <a:pt x="493" y="5422"/>
                  </a:lnTo>
                  <a:close/>
                  <a:moveTo>
                    <a:pt x="10082" y="0"/>
                  </a:moveTo>
                  <a:cubicBezTo>
                    <a:pt x="9545" y="0"/>
                    <a:pt x="9097" y="448"/>
                    <a:pt x="9097" y="986"/>
                  </a:cubicBezTo>
                  <a:cubicBezTo>
                    <a:pt x="9097" y="1434"/>
                    <a:pt x="9410" y="1837"/>
                    <a:pt x="9814" y="1972"/>
                  </a:cubicBezTo>
                  <a:lnTo>
                    <a:pt x="9814" y="3630"/>
                  </a:lnTo>
                  <a:lnTo>
                    <a:pt x="5377" y="3630"/>
                  </a:lnTo>
                  <a:cubicBezTo>
                    <a:pt x="5198" y="3630"/>
                    <a:pt x="5109" y="3764"/>
                    <a:pt x="5109" y="3944"/>
                  </a:cubicBezTo>
                  <a:cubicBezTo>
                    <a:pt x="5109" y="4078"/>
                    <a:pt x="5198" y="4212"/>
                    <a:pt x="5377" y="4212"/>
                  </a:cubicBezTo>
                  <a:lnTo>
                    <a:pt x="16714" y="4212"/>
                  </a:lnTo>
                  <a:cubicBezTo>
                    <a:pt x="17028" y="4212"/>
                    <a:pt x="17342" y="4481"/>
                    <a:pt x="17431" y="4840"/>
                  </a:cubicBezTo>
                  <a:lnTo>
                    <a:pt x="10441" y="10441"/>
                  </a:lnTo>
                  <a:lnTo>
                    <a:pt x="9410" y="11203"/>
                  </a:lnTo>
                  <a:cubicBezTo>
                    <a:pt x="9276" y="11315"/>
                    <a:pt x="9119" y="11371"/>
                    <a:pt x="8962" y="11371"/>
                  </a:cubicBezTo>
                  <a:cubicBezTo>
                    <a:pt x="8805" y="11371"/>
                    <a:pt x="8648" y="11315"/>
                    <a:pt x="8514" y="11203"/>
                  </a:cubicBezTo>
                  <a:lnTo>
                    <a:pt x="7483" y="10441"/>
                  </a:lnTo>
                  <a:lnTo>
                    <a:pt x="493" y="4840"/>
                  </a:lnTo>
                  <a:cubicBezTo>
                    <a:pt x="538" y="4481"/>
                    <a:pt x="852" y="4212"/>
                    <a:pt x="1255" y="4212"/>
                  </a:cubicBezTo>
                  <a:lnTo>
                    <a:pt x="4257" y="4212"/>
                  </a:lnTo>
                  <a:cubicBezTo>
                    <a:pt x="4436" y="4212"/>
                    <a:pt x="4526" y="4078"/>
                    <a:pt x="4526" y="3944"/>
                  </a:cubicBezTo>
                  <a:cubicBezTo>
                    <a:pt x="4526" y="3764"/>
                    <a:pt x="4436" y="3630"/>
                    <a:pt x="4257" y="3630"/>
                  </a:cubicBezTo>
                  <a:lnTo>
                    <a:pt x="1255" y="3630"/>
                  </a:lnTo>
                  <a:cubicBezTo>
                    <a:pt x="583" y="3630"/>
                    <a:pt x="0" y="4212"/>
                    <a:pt x="0" y="4885"/>
                  </a:cubicBezTo>
                  <a:lnTo>
                    <a:pt x="0" y="14474"/>
                  </a:lnTo>
                  <a:cubicBezTo>
                    <a:pt x="0" y="15146"/>
                    <a:pt x="583" y="15684"/>
                    <a:pt x="1255" y="15684"/>
                  </a:cubicBezTo>
                  <a:lnTo>
                    <a:pt x="3406" y="15684"/>
                  </a:lnTo>
                  <a:cubicBezTo>
                    <a:pt x="3585" y="15684"/>
                    <a:pt x="3719" y="15594"/>
                    <a:pt x="3719" y="15415"/>
                  </a:cubicBezTo>
                  <a:cubicBezTo>
                    <a:pt x="3719" y="15236"/>
                    <a:pt x="3585" y="15146"/>
                    <a:pt x="3406" y="15146"/>
                  </a:cubicBezTo>
                  <a:lnTo>
                    <a:pt x="1255" y="15146"/>
                  </a:lnTo>
                  <a:cubicBezTo>
                    <a:pt x="896" y="15146"/>
                    <a:pt x="628" y="14922"/>
                    <a:pt x="583" y="14563"/>
                  </a:cubicBezTo>
                  <a:lnTo>
                    <a:pt x="7349" y="10799"/>
                  </a:lnTo>
                  <a:lnTo>
                    <a:pt x="8200" y="11472"/>
                  </a:lnTo>
                  <a:cubicBezTo>
                    <a:pt x="8424" y="11651"/>
                    <a:pt x="8693" y="11785"/>
                    <a:pt x="8962" y="11785"/>
                  </a:cubicBezTo>
                  <a:cubicBezTo>
                    <a:pt x="9231" y="11785"/>
                    <a:pt x="9545" y="11651"/>
                    <a:pt x="9769" y="11472"/>
                  </a:cubicBezTo>
                  <a:lnTo>
                    <a:pt x="10575" y="10799"/>
                  </a:lnTo>
                  <a:lnTo>
                    <a:pt x="13802" y="12592"/>
                  </a:lnTo>
                  <a:cubicBezTo>
                    <a:pt x="13846" y="12592"/>
                    <a:pt x="13846" y="12681"/>
                    <a:pt x="13891" y="12681"/>
                  </a:cubicBezTo>
                  <a:cubicBezTo>
                    <a:pt x="13981" y="12681"/>
                    <a:pt x="14070" y="12592"/>
                    <a:pt x="14115" y="12547"/>
                  </a:cubicBezTo>
                  <a:cubicBezTo>
                    <a:pt x="14160" y="12413"/>
                    <a:pt x="14115" y="12278"/>
                    <a:pt x="14026" y="12233"/>
                  </a:cubicBezTo>
                  <a:lnTo>
                    <a:pt x="10979" y="10531"/>
                  </a:lnTo>
                  <a:lnTo>
                    <a:pt x="17386" y="5422"/>
                  </a:lnTo>
                  <a:lnTo>
                    <a:pt x="17386" y="14026"/>
                  </a:lnTo>
                  <a:lnTo>
                    <a:pt x="15146" y="12771"/>
                  </a:lnTo>
                  <a:cubicBezTo>
                    <a:pt x="15112" y="12760"/>
                    <a:pt x="15076" y="12754"/>
                    <a:pt x="15039" y="12754"/>
                  </a:cubicBezTo>
                  <a:cubicBezTo>
                    <a:pt x="14930" y="12754"/>
                    <a:pt x="14821" y="12805"/>
                    <a:pt x="14787" y="12905"/>
                  </a:cubicBezTo>
                  <a:cubicBezTo>
                    <a:pt x="14743" y="12995"/>
                    <a:pt x="14787" y="13174"/>
                    <a:pt x="14922" y="13219"/>
                  </a:cubicBezTo>
                  <a:lnTo>
                    <a:pt x="17431" y="14608"/>
                  </a:lnTo>
                  <a:cubicBezTo>
                    <a:pt x="17386" y="14967"/>
                    <a:pt x="17073" y="15191"/>
                    <a:pt x="16759" y="15191"/>
                  </a:cubicBezTo>
                  <a:lnTo>
                    <a:pt x="4616" y="15191"/>
                  </a:lnTo>
                  <a:cubicBezTo>
                    <a:pt x="4436" y="15191"/>
                    <a:pt x="4302" y="15280"/>
                    <a:pt x="4302" y="15460"/>
                  </a:cubicBezTo>
                  <a:cubicBezTo>
                    <a:pt x="4302" y="15639"/>
                    <a:pt x="4436" y="15728"/>
                    <a:pt x="4616" y="15728"/>
                  </a:cubicBezTo>
                  <a:lnTo>
                    <a:pt x="16759" y="15728"/>
                  </a:lnTo>
                  <a:cubicBezTo>
                    <a:pt x="17386" y="15728"/>
                    <a:pt x="17924" y="15146"/>
                    <a:pt x="17924" y="14474"/>
                  </a:cubicBezTo>
                  <a:lnTo>
                    <a:pt x="17924" y="4885"/>
                  </a:lnTo>
                  <a:cubicBezTo>
                    <a:pt x="17924" y="4212"/>
                    <a:pt x="17386" y="3630"/>
                    <a:pt x="16714" y="3630"/>
                  </a:cubicBezTo>
                  <a:lnTo>
                    <a:pt x="10351" y="3630"/>
                  </a:lnTo>
                  <a:lnTo>
                    <a:pt x="10351" y="1972"/>
                  </a:lnTo>
                  <a:cubicBezTo>
                    <a:pt x="10799" y="1837"/>
                    <a:pt x="11113" y="1479"/>
                    <a:pt x="11113" y="986"/>
                  </a:cubicBezTo>
                  <a:cubicBezTo>
                    <a:pt x="11113" y="448"/>
                    <a:pt x="10665" y="0"/>
                    <a:pt x="100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B56337A-20FA-6818-B849-DAD702A9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036" y="255613"/>
            <a:ext cx="866774" cy="86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00" y="1007435"/>
            <a:ext cx="1272900" cy="149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49"/>
          <p:cNvSpPr txBox="1">
            <a:spLocks noGrp="1"/>
          </p:cNvSpPr>
          <p:nvPr>
            <p:ph type="title"/>
          </p:nvPr>
        </p:nvSpPr>
        <p:spPr>
          <a:xfrm>
            <a:off x="5631224" y="2150850"/>
            <a:ext cx="27995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2"/>
          </p:nvPr>
        </p:nvSpPr>
        <p:spPr>
          <a:xfrm>
            <a:off x="7157875" y="11858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040" name="Google Shape;20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25" y="1422425"/>
            <a:ext cx="2799550" cy="3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4CB582-1011-B0FC-F3A3-5EA0F5FB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86" y="1655788"/>
            <a:ext cx="1557336" cy="1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8"/>
          <p:cNvSpPr txBox="1">
            <a:spLocks noGrp="1"/>
          </p:cNvSpPr>
          <p:nvPr>
            <p:ph type="subTitle" idx="2"/>
          </p:nvPr>
        </p:nvSpPr>
        <p:spPr>
          <a:xfrm>
            <a:off x="3474600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Recall score</a:t>
            </a:r>
            <a:endParaRPr/>
          </a:p>
        </p:txBody>
      </p:sp>
      <p:sp>
        <p:nvSpPr>
          <p:cNvPr id="2020" name="Google Shape;2020;p48"/>
          <p:cNvSpPr txBox="1">
            <a:spLocks noGrp="1"/>
          </p:cNvSpPr>
          <p:nvPr>
            <p:ph type="subTitle" idx="5"/>
          </p:nvPr>
        </p:nvSpPr>
        <p:spPr>
          <a:xfrm>
            <a:off x="6229201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Positive results</a:t>
            </a:r>
            <a:endParaRPr/>
          </a:p>
        </p:txBody>
      </p:sp>
      <p:sp>
        <p:nvSpPr>
          <p:cNvPr id="2021" name="Google Shape;202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22" name="Google Shape;2022;p48"/>
          <p:cNvSpPr txBox="1">
            <a:spLocks noGrp="1"/>
          </p:cNvSpPr>
          <p:nvPr>
            <p:ph type="subTitle" idx="1"/>
          </p:nvPr>
        </p:nvSpPr>
        <p:spPr>
          <a:xfrm>
            <a:off x="717350" y="20400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2023" name="Google Shape;2023;p48"/>
          <p:cNvSpPr txBox="1">
            <a:spLocks noGrp="1"/>
          </p:cNvSpPr>
          <p:nvPr>
            <p:ph type="subTitle" idx="3"/>
          </p:nvPr>
        </p:nvSpPr>
        <p:spPr>
          <a:xfrm>
            <a:off x="717350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Positive Rate</a:t>
            </a:r>
            <a:endParaRPr/>
          </a:p>
        </p:txBody>
      </p:sp>
      <p:sp>
        <p:nvSpPr>
          <p:cNvPr id="2024" name="Google Shape;2024;p48"/>
          <p:cNvSpPr txBox="1">
            <a:spLocks noGrp="1"/>
          </p:cNvSpPr>
          <p:nvPr>
            <p:ph type="subTitle" idx="4"/>
          </p:nvPr>
        </p:nvSpPr>
        <p:spPr>
          <a:xfrm>
            <a:off x="3474600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Assumptions</a:t>
            </a:r>
            <a:endParaRPr/>
          </a:p>
        </p:txBody>
      </p:sp>
      <p:sp>
        <p:nvSpPr>
          <p:cNvPr id="2025" name="Google Shape;2025;p48"/>
          <p:cNvSpPr txBox="1">
            <a:spLocks noGrp="1"/>
          </p:cNvSpPr>
          <p:nvPr>
            <p:ph type="subTitle" idx="6"/>
          </p:nvPr>
        </p:nvSpPr>
        <p:spPr>
          <a:xfrm>
            <a:off x="6229201" y="3549600"/>
            <a:ext cx="219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board websites</a:t>
            </a:r>
            <a:endParaRPr/>
          </a:p>
        </p:txBody>
      </p:sp>
      <p:sp>
        <p:nvSpPr>
          <p:cNvPr id="2026" name="Google Shape;2026;p48"/>
          <p:cNvSpPr txBox="1">
            <a:spLocks noGrp="1"/>
          </p:cNvSpPr>
          <p:nvPr>
            <p:ph type="subTitle" idx="7"/>
          </p:nvPr>
        </p:nvSpPr>
        <p:spPr>
          <a:xfrm>
            <a:off x="713449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Data Preparation &amp; EDA</a:t>
            </a:r>
          </a:p>
        </p:txBody>
      </p:sp>
      <p:sp>
        <p:nvSpPr>
          <p:cNvPr id="2027" name="Google Shape;2027;p48"/>
          <p:cNvSpPr txBox="1">
            <a:spLocks noGrp="1"/>
          </p:cNvSpPr>
          <p:nvPr>
            <p:ph type="subTitle" idx="8"/>
          </p:nvPr>
        </p:nvSpPr>
        <p:spPr>
          <a:xfrm>
            <a:off x="3478500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Gradient Boosting Classifier</a:t>
            </a:r>
            <a:endParaRPr sz="1800"/>
          </a:p>
        </p:txBody>
      </p:sp>
      <p:sp>
        <p:nvSpPr>
          <p:cNvPr id="2028" name="Google Shape;2028;p48"/>
          <p:cNvSpPr txBox="1">
            <a:spLocks noGrp="1"/>
          </p:cNvSpPr>
          <p:nvPr>
            <p:ph type="subTitle" idx="9"/>
          </p:nvPr>
        </p:nvSpPr>
        <p:spPr>
          <a:xfrm>
            <a:off x="6233101" y="175210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Recall</a:t>
            </a:r>
            <a:endParaRPr sz="1800"/>
          </a:p>
        </p:txBody>
      </p:sp>
      <p:sp>
        <p:nvSpPr>
          <p:cNvPr id="2029" name="Google Shape;2029;p48"/>
          <p:cNvSpPr txBox="1">
            <a:spLocks noGrp="1"/>
          </p:cNvSpPr>
          <p:nvPr>
            <p:ph type="subTitle" idx="13"/>
          </p:nvPr>
        </p:nvSpPr>
        <p:spPr>
          <a:xfrm>
            <a:off x="713225" y="318435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Confusion Matrix</a:t>
            </a:r>
            <a:endParaRPr sz="1800"/>
          </a:p>
        </p:txBody>
      </p:sp>
      <p:sp>
        <p:nvSpPr>
          <p:cNvPr id="2030" name="Google Shape;2030;p48"/>
          <p:cNvSpPr txBox="1">
            <a:spLocks noGrp="1"/>
          </p:cNvSpPr>
          <p:nvPr>
            <p:ph type="subTitle" idx="14"/>
          </p:nvPr>
        </p:nvSpPr>
        <p:spPr>
          <a:xfrm>
            <a:off x="3478500" y="3184350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Cost-Benefit Matrix</a:t>
            </a:r>
            <a:endParaRPr sz="1800"/>
          </a:p>
        </p:txBody>
      </p:sp>
      <p:sp>
        <p:nvSpPr>
          <p:cNvPr id="2031" name="Google Shape;2031;p48"/>
          <p:cNvSpPr txBox="1">
            <a:spLocks noGrp="1"/>
          </p:cNvSpPr>
          <p:nvPr>
            <p:ph type="subTitle" idx="15"/>
          </p:nvPr>
        </p:nvSpPr>
        <p:spPr>
          <a:xfrm>
            <a:off x="6168801" y="3173475"/>
            <a:ext cx="2190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Suggestion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33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540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2AEA5-A5BB-8A65-1ACE-BF08B128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">
            <a:off x="4794061" y="-49187"/>
            <a:ext cx="2581274" cy="258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lang="en-US" dirty="0"/>
          </a:p>
        </p:txBody>
      </p:sp>
      <p:grpSp>
        <p:nvGrpSpPr>
          <p:cNvPr id="1927" name="Google Shape;1927;p44"/>
          <p:cNvGrpSpPr/>
          <p:nvPr/>
        </p:nvGrpSpPr>
        <p:grpSpPr>
          <a:xfrm>
            <a:off x="8098382" y="-24"/>
            <a:ext cx="5146140" cy="5143540"/>
            <a:chOff x="1612150" y="687600"/>
            <a:chExt cx="1682075" cy="1681225"/>
          </a:xfrm>
        </p:grpSpPr>
        <p:sp>
          <p:nvSpPr>
            <p:cNvPr id="1928" name="Google Shape;1928;p44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6783DC8-EB31-5BCA-CCA0-8FB43732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57" y="1261885"/>
            <a:ext cx="2389806" cy="1344266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6C807F35-8FA0-9DC6-05D0-4E33C7726F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451579" y="1244368"/>
            <a:ext cx="3929912" cy="2875200"/>
          </a:xfrm>
        </p:spPr>
        <p:txBody>
          <a:bodyPr/>
          <a:lstStyle/>
          <a:p>
            <a:pPr marL="285750" indent="-285750" algn="just">
              <a:buFont typeface="Arial"/>
              <a:buChar char="•"/>
            </a:pPr>
            <a:r>
              <a:rPr lang="en" sz="1600" dirty="0"/>
              <a:t>Since the start of the pandemic, people have </a:t>
            </a:r>
            <a:r>
              <a:rPr lang="en" sz="1600"/>
              <a:t>begun searching </a:t>
            </a:r>
            <a:r>
              <a:rPr lang="en" sz="1600" dirty="0"/>
              <a:t>for better job opportunities elsewhere </a:t>
            </a:r>
          </a:p>
          <a:p>
            <a:pPr marL="0" indent="0" algn="just"/>
            <a:r>
              <a:rPr lang="en" sz="1600" dirty="0">
                <a:sym typeface="Wingdings" panose="05000000000000000000" pitchFamily="2" charset="2"/>
              </a:rPr>
              <a:t>       </a:t>
            </a:r>
            <a:r>
              <a:rPr lang="en" sz="1600" b="1" dirty="0">
                <a:sym typeface="Wingdings" panose="05000000000000000000" pitchFamily="2" charset="2"/>
              </a:rPr>
              <a:t>The Great Resignation </a:t>
            </a:r>
            <a:endParaRPr lang="en-US" sz="1600" b="1" dirty="0"/>
          </a:p>
          <a:p>
            <a:pPr marL="285750" indent="-285750" algn="just">
              <a:buFont typeface="Arial"/>
              <a:buChar char="•"/>
            </a:pPr>
            <a:endParaRPr lang="en" sz="1600" dirty="0"/>
          </a:p>
          <a:p>
            <a:pPr marL="285750" indent="-285750" algn="just">
              <a:buFont typeface="Arial"/>
              <a:buChar char="•"/>
            </a:pPr>
            <a:endParaRPr lang="en" sz="1600" dirty="0"/>
          </a:p>
          <a:p>
            <a:pPr marL="285750" indent="-285750" algn="just">
              <a:buFont typeface="Arial"/>
              <a:buChar char="•"/>
            </a:pPr>
            <a:r>
              <a:rPr lang="en" sz="1600" dirty="0"/>
              <a:t>Many job applicants utilized online job board websites for job searching</a:t>
            </a:r>
          </a:p>
        </p:txBody>
      </p:sp>
      <p:pic>
        <p:nvPicPr>
          <p:cNvPr id="1026" name="Picture 2" descr="Job Boards and Job Aggregators in the Future of Hiring. | by Athina Polina  Dova | Medium">
            <a:hlinkClick r:id="rId5"/>
            <a:extLst>
              <a:ext uri="{FF2B5EF4-FFF2-40B4-BE49-F238E27FC236}">
                <a16:creationId xmlns:a16="http://schemas.microsoft.com/office/drawing/2014/main" id="{A278EB14-F4AD-7BBF-B2B2-50F6CEC3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42" y="2850728"/>
            <a:ext cx="2521974" cy="13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0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-US"/>
          </a:p>
        </p:txBody>
      </p:sp>
      <p:grpSp>
        <p:nvGrpSpPr>
          <p:cNvPr id="1927" name="Google Shape;1927;p44"/>
          <p:cNvGrpSpPr/>
          <p:nvPr/>
        </p:nvGrpSpPr>
        <p:grpSpPr>
          <a:xfrm>
            <a:off x="8098382" y="-24"/>
            <a:ext cx="5146140" cy="5143540"/>
            <a:chOff x="1612150" y="687600"/>
            <a:chExt cx="1682075" cy="1681225"/>
          </a:xfrm>
        </p:grpSpPr>
        <p:sp>
          <p:nvSpPr>
            <p:cNvPr id="1928" name="Google Shape;1928;p44"/>
            <p:cNvSpPr/>
            <p:nvPr/>
          </p:nvSpPr>
          <p:spPr>
            <a:xfrm>
              <a:off x="17289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8456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9624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1" y="1"/>
                  </a:moveTo>
                  <a:lnTo>
                    <a:pt x="1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078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195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3118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24285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254532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2662075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778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8947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0115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12825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245000" y="687600"/>
              <a:ext cx="25" cy="1681225"/>
            </a:xfrm>
            <a:custGeom>
              <a:avLst/>
              <a:gdLst/>
              <a:ahLst/>
              <a:cxnLst/>
              <a:rect l="l" t="t" r="r" b="b"/>
              <a:pathLst>
                <a:path w="1" h="67249" fill="none" extrusionOk="0">
                  <a:moveTo>
                    <a:pt x="0" y="1"/>
                  </a:moveTo>
                  <a:lnTo>
                    <a:pt x="0" y="67249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612150" y="771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1612150" y="886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612150" y="1003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612150" y="111957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612150" y="12371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1612150" y="13539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1612150" y="1469825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1612150" y="1585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1612150" y="17025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1612150" y="18192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1612150" y="19360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12150" y="20527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0"/>
                  </a:moveTo>
                  <a:lnTo>
                    <a:pt x="1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612150" y="216865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1612150" y="2285400"/>
              <a:ext cx="1682075" cy="25"/>
            </a:xfrm>
            <a:custGeom>
              <a:avLst/>
              <a:gdLst/>
              <a:ahLst/>
              <a:cxnLst/>
              <a:rect l="l" t="t" r="r" b="b"/>
              <a:pathLst>
                <a:path w="67283" h="1" fill="none" extrusionOk="0">
                  <a:moveTo>
                    <a:pt x="67282" y="1"/>
                  </a:moveTo>
                  <a:lnTo>
                    <a:pt x="1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1837C4A-A595-A7E6-C57D-D1F5D780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3" y="1172479"/>
            <a:ext cx="2127453" cy="118191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E3552E51-AB85-CB17-E936-90AF39964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47" y="2509151"/>
            <a:ext cx="1343517" cy="190045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B4B22F-3CB1-309A-49FC-E027C290D02A}"/>
              </a:ext>
            </a:extLst>
          </p:cNvPr>
          <p:cNvGrpSpPr/>
          <p:nvPr/>
        </p:nvGrpSpPr>
        <p:grpSpPr>
          <a:xfrm>
            <a:off x="3340033" y="1321560"/>
            <a:ext cx="4268098" cy="988425"/>
            <a:chOff x="3340033" y="1321560"/>
            <a:chExt cx="4268098" cy="988425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84503DC-FE06-EDFA-085E-8762129F32A9}"/>
                </a:ext>
              </a:extLst>
            </p:cNvPr>
            <p:cNvSpPr txBox="1">
              <a:spLocks/>
            </p:cNvSpPr>
            <p:nvPr/>
          </p:nvSpPr>
          <p:spPr>
            <a:xfrm>
              <a:off x="5388725" y="1471955"/>
              <a:ext cx="2219406" cy="8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 algn="just"/>
              <a:r>
                <a:rPr lang="en-US" sz="1200"/>
                <a:t>job seekers are at higher risk due to insufficient awareness of job scams</a:t>
              </a:r>
              <a:endParaRPr lang="en-SG" sz="120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ECFF326B-C146-9EB7-012B-33E5E9D682CB}"/>
                </a:ext>
              </a:extLst>
            </p:cNvPr>
            <p:cNvSpPr txBox="1">
              <a:spLocks/>
            </p:cNvSpPr>
            <p:nvPr/>
          </p:nvSpPr>
          <p:spPr>
            <a:xfrm>
              <a:off x="3340033" y="1321560"/>
              <a:ext cx="1923606" cy="8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 algn="r"/>
              <a:r>
                <a:rPr lang="en-US" sz="54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&gt;67%</a:t>
              </a:r>
              <a:endParaRPr lang="en-SG" sz="54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00FEDCC-3C79-AF5F-F6D5-AA4DC7FE0D14}"/>
              </a:ext>
            </a:extLst>
          </p:cNvPr>
          <p:cNvSpPr txBox="1">
            <a:spLocks/>
          </p:cNvSpPr>
          <p:nvPr/>
        </p:nvSpPr>
        <p:spPr>
          <a:xfrm>
            <a:off x="3525347" y="891572"/>
            <a:ext cx="2675686" cy="83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2000"/>
              <a:t>Do you know?</a:t>
            </a:r>
            <a:endParaRPr lang="en-SG" sz="2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0C7B5C-9C7F-CDD2-00C4-B5057D52A32D}"/>
              </a:ext>
            </a:extLst>
          </p:cNvPr>
          <p:cNvGrpSpPr/>
          <p:nvPr/>
        </p:nvGrpSpPr>
        <p:grpSpPr>
          <a:xfrm>
            <a:off x="3458702" y="2266931"/>
            <a:ext cx="3955653" cy="990316"/>
            <a:chOff x="3458702" y="2266931"/>
            <a:chExt cx="3955653" cy="990316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6541DB1D-6635-CF4A-A64C-4B8CC159239C}"/>
                </a:ext>
              </a:extLst>
            </p:cNvPr>
            <p:cNvSpPr txBox="1">
              <a:spLocks/>
            </p:cNvSpPr>
            <p:nvPr/>
          </p:nvSpPr>
          <p:spPr>
            <a:xfrm>
              <a:off x="5388725" y="2419217"/>
              <a:ext cx="2025630" cy="8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 algn="just"/>
              <a:r>
                <a:rPr lang="en-US" sz="1200"/>
                <a:t>increase of job scams in UK from 2019 to 2021</a:t>
              </a:r>
              <a:endParaRPr lang="en-SG" sz="1200"/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26213ECC-6B3D-CD63-650F-19099F5BEDBF}"/>
                </a:ext>
              </a:extLst>
            </p:cNvPr>
            <p:cNvSpPr txBox="1">
              <a:spLocks/>
            </p:cNvSpPr>
            <p:nvPr/>
          </p:nvSpPr>
          <p:spPr>
            <a:xfrm>
              <a:off x="3458702" y="2266931"/>
              <a:ext cx="1849138" cy="8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 algn="r"/>
              <a:r>
                <a:rPr lang="en-US" sz="54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300%</a:t>
              </a:r>
              <a:endParaRPr lang="en-SG" sz="54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1B4C70-436A-6A80-BD56-485CA36AB026}"/>
              </a:ext>
            </a:extLst>
          </p:cNvPr>
          <p:cNvGrpSpPr/>
          <p:nvPr/>
        </p:nvGrpSpPr>
        <p:grpSpPr>
          <a:xfrm>
            <a:off x="2896885" y="3302328"/>
            <a:ext cx="4699931" cy="847749"/>
            <a:chOff x="2896885" y="3302328"/>
            <a:chExt cx="4699931" cy="8477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1EFF4D-63CA-9FB6-4244-CE69D1E5B912}"/>
                </a:ext>
              </a:extLst>
            </p:cNvPr>
            <p:cNvSpPr txBox="1"/>
            <p:nvPr/>
          </p:nvSpPr>
          <p:spPr>
            <a:xfrm>
              <a:off x="5388725" y="3400259"/>
              <a:ext cx="2208091" cy="749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400"/>
                <a:buFont typeface="Anaheim"/>
                <a:buNone/>
                <a:defRPr sz="1100"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1pPr>
              <a:lvl2pPr marL="9144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2pPr>
              <a:lvl3pPr marL="13716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3pPr>
              <a:lvl4pPr marL="18288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4pPr>
              <a:lvl5pPr marL="22860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5pPr>
              <a:lvl6pPr marL="27432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6pPr>
              <a:lvl7pPr marL="32004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7pPr>
              <a:lvl8pPr marL="36576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8pPr>
              <a:lvl9pPr marL="4114800" indent="-317500" algn="ctr">
                <a:buClr>
                  <a:schemeClr val="dk1"/>
                </a:buClr>
                <a:buSzPts val="1400"/>
                <a:buFont typeface="Anaheim"/>
                <a:buNone/>
                <a:defRPr>
                  <a:solidFill>
                    <a:schemeClr val="dk1"/>
                  </a:solidFill>
                  <a:latin typeface="Anaheim"/>
                  <a:ea typeface="Anaheim"/>
                  <a:cs typeface="Anaheim"/>
                </a:defRPr>
              </a:lvl9pPr>
            </a:lstStyle>
            <a:p>
              <a:pPr algn="just"/>
              <a:r>
                <a:rPr lang="en-US" sz="1200" dirty="0"/>
                <a:t>lost due to job scams in Singapore, with over 3,573 cases reported during 1H2022</a:t>
              </a:r>
              <a:endParaRPr lang="en-SG" sz="1200" dirty="0"/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B217BB8F-C01F-4793-44E4-EA554BE60AAE}"/>
                </a:ext>
              </a:extLst>
            </p:cNvPr>
            <p:cNvSpPr txBox="1">
              <a:spLocks/>
            </p:cNvSpPr>
            <p:nvPr/>
          </p:nvSpPr>
          <p:spPr>
            <a:xfrm>
              <a:off x="2896885" y="3302328"/>
              <a:ext cx="2404106" cy="8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naheim"/>
                <a:buNone/>
                <a:defRPr sz="1400" b="0" i="0" u="none" strike="noStrike" cap="none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 algn="r"/>
              <a:r>
                <a:rPr lang="en-US" sz="54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$58.5m</a:t>
              </a:r>
              <a:endParaRPr lang="en-SG" sz="54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0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2652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Project Scope</a:t>
            </a:r>
          </a:p>
        </p:txBody>
      </p:sp>
      <p:sp>
        <p:nvSpPr>
          <p:cNvPr id="1913" name="Google Shape;1913;p43"/>
          <p:cNvSpPr txBox="1">
            <a:spLocks noGrp="1"/>
          </p:cNvSpPr>
          <p:nvPr>
            <p:ph type="title" idx="2"/>
          </p:nvPr>
        </p:nvSpPr>
        <p:spPr>
          <a:xfrm>
            <a:off x="720000" y="1207375"/>
            <a:ext cx="127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915" name="Google Shape;1915;p43"/>
          <p:cNvPicPr preferRelativeResize="0"/>
          <p:nvPr/>
        </p:nvPicPr>
        <p:blipFill rotWithShape="1">
          <a:blip r:embed="rId3">
            <a:alphaModFix/>
          </a:blip>
          <a:srcRect t="-20864" b="-7769"/>
          <a:stretch/>
        </p:blipFill>
        <p:spPr>
          <a:xfrm>
            <a:off x="5158775" y="1601375"/>
            <a:ext cx="3985198" cy="33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43"/>
          <p:cNvSpPr/>
          <p:nvPr/>
        </p:nvSpPr>
        <p:spPr>
          <a:xfrm>
            <a:off x="228625" y="41460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618300" y="3229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8048225" y="4078670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7630200" y="910175"/>
            <a:ext cx="533725" cy="507900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0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Google Shape;2250;p57"/>
          <p:cNvPicPr preferRelativeResize="0"/>
          <p:nvPr/>
        </p:nvPicPr>
        <p:blipFill rotWithShape="1">
          <a:blip r:embed="rId3">
            <a:alphaModFix/>
          </a:blip>
          <a:srcRect l="14650" t="11512" r="54934" b="58182"/>
          <a:stretch/>
        </p:blipFill>
        <p:spPr>
          <a:xfrm rot="700801">
            <a:off x="2123182" y="2554302"/>
            <a:ext cx="58798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2277" name="Google Shape;22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7692" y="3180591"/>
            <a:ext cx="2755920" cy="17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57"/>
          <p:cNvPicPr preferRelativeResize="0"/>
          <p:nvPr/>
        </p:nvPicPr>
        <p:blipFill rotWithShape="1">
          <a:blip r:embed="rId3">
            <a:alphaModFix/>
          </a:blip>
          <a:srcRect l="16545" t="51848" r="55838" b="18952"/>
          <a:stretch/>
        </p:blipFill>
        <p:spPr>
          <a:xfrm rot="-730626">
            <a:off x="2863168" y="3108256"/>
            <a:ext cx="533900" cy="5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57"/>
          <p:cNvPicPr preferRelativeResize="0"/>
          <p:nvPr/>
        </p:nvPicPr>
        <p:blipFill rotWithShape="1">
          <a:blip r:embed="rId3">
            <a:alphaModFix/>
          </a:blip>
          <a:srcRect l="55540" t="12073" r="14045" b="57621"/>
          <a:stretch/>
        </p:blipFill>
        <p:spPr>
          <a:xfrm rot="-224234">
            <a:off x="1209627" y="2426035"/>
            <a:ext cx="587985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57"/>
          <p:cNvSpPr/>
          <p:nvPr/>
        </p:nvSpPr>
        <p:spPr>
          <a:xfrm>
            <a:off x="1339968" y="3796938"/>
            <a:ext cx="475684" cy="418922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1F9172-924C-7F56-5FD2-91A891E78BA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859952" y="1766736"/>
            <a:ext cx="2505600" cy="7339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dirty="0"/>
              <a:t>Theft of personal information</a:t>
            </a:r>
            <a:endParaRPr lang="en-SG" sz="2000" b="0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D8007304-0BED-86A7-87F8-B2DABED2FC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95"/>
          <a:stretch/>
        </p:blipFill>
        <p:spPr>
          <a:xfrm>
            <a:off x="6542497" y="1766736"/>
            <a:ext cx="1941669" cy="1125934"/>
          </a:xfrm>
          <a:prstGeom prst="rect">
            <a:avLst/>
          </a:prstGeom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E5D1072B-B32D-3E84-546D-EAFC1A6D3997}"/>
              </a:ext>
            </a:extLst>
          </p:cNvPr>
          <p:cNvSpPr txBox="1">
            <a:spLocks/>
          </p:cNvSpPr>
          <p:nvPr/>
        </p:nvSpPr>
        <p:spPr>
          <a:xfrm>
            <a:off x="737417" y="1066229"/>
            <a:ext cx="4148091" cy="65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tabLst>
                <a:tab pos="0" algn="l"/>
              </a:tabLst>
            </a:pPr>
            <a:r>
              <a:rPr lang="en-US" sz="2800" dirty="0">
                <a:solidFill>
                  <a:schemeClr val="bg2"/>
                </a:solidFill>
              </a:rPr>
              <a:t>Job scam often leads to: </a:t>
            </a: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0B38392E-AF43-7A71-E7A1-914341746919}"/>
              </a:ext>
            </a:extLst>
          </p:cNvPr>
          <p:cNvSpPr txBox="1">
            <a:spLocks/>
          </p:cNvSpPr>
          <p:nvPr/>
        </p:nvSpPr>
        <p:spPr>
          <a:xfrm>
            <a:off x="3859952" y="2683864"/>
            <a:ext cx="2505600" cy="73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dirty="0"/>
              <a:t>Waste of time &amp; resources</a:t>
            </a:r>
            <a:endParaRPr lang="en-SG" sz="2000" b="0" dirty="0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2C6CF6FC-7D30-0ED0-84CF-043638E2FEF1}"/>
              </a:ext>
            </a:extLst>
          </p:cNvPr>
          <p:cNvSpPr txBox="1">
            <a:spLocks/>
          </p:cNvSpPr>
          <p:nvPr/>
        </p:nvSpPr>
        <p:spPr>
          <a:xfrm>
            <a:off x="3859952" y="3600992"/>
            <a:ext cx="2755920" cy="73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dirty="0"/>
              <a:t>Economic loss </a:t>
            </a:r>
            <a:r>
              <a:rPr lang="en-US" sz="2000" b="0"/>
              <a:t>to</a:t>
            </a:r>
            <a:r>
              <a:rPr lang="en-US" sz="2000" b="0" dirty="0"/>
              <a:t> recruitment agencies</a:t>
            </a:r>
            <a:endParaRPr lang="en-SG" sz="2000" b="0" dirty="0"/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A61D3B24-B17F-1720-263F-B701DF81A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5872" y="3097124"/>
            <a:ext cx="1868294" cy="12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Google Shape;2250;p57"/>
          <p:cNvPicPr preferRelativeResize="0"/>
          <p:nvPr/>
        </p:nvPicPr>
        <p:blipFill rotWithShape="1">
          <a:blip r:embed="rId3">
            <a:alphaModFix/>
          </a:blip>
          <a:srcRect l="14650" t="11512" r="54934" b="58182"/>
          <a:stretch/>
        </p:blipFill>
        <p:spPr>
          <a:xfrm rot="700801">
            <a:off x="2123182" y="2554302"/>
            <a:ext cx="58798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2277" name="Google Shape;22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7692" y="3180591"/>
            <a:ext cx="2755920" cy="17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57"/>
          <p:cNvPicPr preferRelativeResize="0"/>
          <p:nvPr/>
        </p:nvPicPr>
        <p:blipFill rotWithShape="1">
          <a:blip r:embed="rId3">
            <a:alphaModFix/>
          </a:blip>
          <a:srcRect l="16545" t="51848" r="55838" b="18952"/>
          <a:stretch/>
        </p:blipFill>
        <p:spPr>
          <a:xfrm rot="-730626">
            <a:off x="2863168" y="3108256"/>
            <a:ext cx="533900" cy="5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57"/>
          <p:cNvPicPr preferRelativeResize="0"/>
          <p:nvPr/>
        </p:nvPicPr>
        <p:blipFill rotWithShape="1">
          <a:blip r:embed="rId3">
            <a:alphaModFix/>
          </a:blip>
          <a:srcRect l="55540" t="12073" r="14045" b="57621"/>
          <a:stretch/>
        </p:blipFill>
        <p:spPr>
          <a:xfrm rot="-224234">
            <a:off x="1209627" y="2426035"/>
            <a:ext cx="587985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57"/>
          <p:cNvSpPr/>
          <p:nvPr/>
        </p:nvSpPr>
        <p:spPr>
          <a:xfrm>
            <a:off x="1339968" y="3796938"/>
            <a:ext cx="475684" cy="418922"/>
          </a:xfrm>
          <a:custGeom>
            <a:avLst/>
            <a:gdLst/>
            <a:ahLst/>
            <a:cxnLst/>
            <a:rect l="l" t="t" r="r" b="b"/>
            <a:pathLst>
              <a:path w="21349" h="20316" extrusionOk="0">
                <a:moveTo>
                  <a:pt x="10675" y="4837"/>
                </a:moveTo>
                <a:lnTo>
                  <a:pt x="13977" y="1"/>
                </a:lnTo>
                <a:lnTo>
                  <a:pt x="13810" y="5838"/>
                </a:lnTo>
                <a:lnTo>
                  <a:pt x="19314" y="3870"/>
                </a:lnTo>
                <a:lnTo>
                  <a:pt x="15778" y="8507"/>
                </a:lnTo>
                <a:lnTo>
                  <a:pt x="21349" y="10174"/>
                </a:lnTo>
                <a:lnTo>
                  <a:pt x="15778" y="11809"/>
                </a:lnTo>
                <a:lnTo>
                  <a:pt x="19314" y="16446"/>
                </a:lnTo>
                <a:lnTo>
                  <a:pt x="13810" y="14478"/>
                </a:lnTo>
                <a:lnTo>
                  <a:pt x="13977" y="20315"/>
                </a:lnTo>
                <a:lnTo>
                  <a:pt x="10675" y="15512"/>
                </a:lnTo>
                <a:lnTo>
                  <a:pt x="7372" y="20315"/>
                </a:lnTo>
                <a:lnTo>
                  <a:pt x="7539" y="14478"/>
                </a:lnTo>
                <a:lnTo>
                  <a:pt x="2035" y="16446"/>
                </a:lnTo>
                <a:lnTo>
                  <a:pt x="5604" y="11809"/>
                </a:lnTo>
                <a:lnTo>
                  <a:pt x="0" y="10174"/>
                </a:lnTo>
                <a:lnTo>
                  <a:pt x="5604" y="8507"/>
                </a:lnTo>
                <a:lnTo>
                  <a:pt x="2035" y="3870"/>
                </a:lnTo>
                <a:lnTo>
                  <a:pt x="7539" y="5838"/>
                </a:lnTo>
                <a:lnTo>
                  <a:pt x="73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E5D1072B-B32D-3E84-546D-EAFC1A6D3997}"/>
              </a:ext>
            </a:extLst>
          </p:cNvPr>
          <p:cNvSpPr txBox="1">
            <a:spLocks/>
          </p:cNvSpPr>
          <p:nvPr/>
        </p:nvSpPr>
        <p:spPr>
          <a:xfrm>
            <a:off x="4235263" y="2763999"/>
            <a:ext cx="3568769" cy="124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>
              <a:tabLst>
                <a:tab pos="0" algn="l"/>
              </a:tabLst>
            </a:pPr>
            <a:r>
              <a:rPr lang="en-US" sz="3600" dirty="0">
                <a:solidFill>
                  <a:srgbClr val="FF0000"/>
                </a:solidFill>
                <a:effectLst/>
                <a:latin typeface="Anaheim"/>
                <a:ea typeface="SimSun" panose="02010600030101010101" pitchFamily="2" charset="-122"/>
                <a:cs typeface="Times New Roman" panose="02020603050405020304" pitchFamily="18" charset="0"/>
              </a:rPr>
              <a:t>How to identify fake job postings that might be a scam?</a:t>
            </a:r>
            <a:endParaRPr lang="en-US" sz="4800" dirty="0">
              <a:solidFill>
                <a:srgbClr val="FF0000"/>
              </a:solidFill>
              <a:latin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10364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108" r="17115"/>
          <a:stretch/>
        </p:blipFill>
        <p:spPr>
          <a:xfrm>
            <a:off x="6229350" y="2428110"/>
            <a:ext cx="2212400" cy="2175989"/>
          </a:xfrm>
          <a:prstGeom prst="rect">
            <a:avLst/>
          </a:prstGeom>
        </p:spPr>
      </p:pic>
      <p:sp>
        <p:nvSpPr>
          <p:cNvPr id="1900" name="Google Shape;190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1901" name="Google Shape;1901;p42"/>
          <p:cNvSpPr txBox="1">
            <a:spLocks noGrp="1"/>
          </p:cNvSpPr>
          <p:nvPr>
            <p:ph type="subTitle" idx="1"/>
          </p:nvPr>
        </p:nvSpPr>
        <p:spPr>
          <a:xfrm>
            <a:off x="703530" y="1227522"/>
            <a:ext cx="4060056" cy="662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/>
              <a:t>Develop and evaluate models to identify if a job listing is real or </a:t>
            </a:r>
            <a:r>
              <a:rPr lang="en" sz="1800"/>
              <a:t>fake</a:t>
            </a:r>
            <a:endParaRPr lang="en" sz="1800" dirty="0"/>
          </a:p>
        </p:txBody>
      </p:sp>
      <p:sp>
        <p:nvSpPr>
          <p:cNvPr id="1902" name="Google Shape;1902;p42"/>
          <p:cNvSpPr/>
          <p:nvPr/>
        </p:nvSpPr>
        <p:spPr>
          <a:xfrm>
            <a:off x="358825" y="803408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2"/>
          <p:cNvSpPr/>
          <p:nvPr/>
        </p:nvSpPr>
        <p:spPr>
          <a:xfrm>
            <a:off x="7995200" y="2122383"/>
            <a:ext cx="306904" cy="305727"/>
          </a:xfrm>
          <a:custGeom>
            <a:avLst/>
            <a:gdLst/>
            <a:ahLst/>
            <a:cxnLst/>
            <a:rect l="l" t="t" r="r" b="b"/>
            <a:pathLst>
              <a:path w="8607" h="8574" extrusionOk="0">
                <a:moveTo>
                  <a:pt x="4304" y="0"/>
                </a:moveTo>
                <a:cubicBezTo>
                  <a:pt x="4304" y="2369"/>
                  <a:pt x="2402" y="4303"/>
                  <a:pt x="1" y="4303"/>
                </a:cubicBezTo>
                <a:cubicBezTo>
                  <a:pt x="2402" y="4303"/>
                  <a:pt x="4304" y="6205"/>
                  <a:pt x="4304" y="8573"/>
                </a:cubicBezTo>
                <a:cubicBezTo>
                  <a:pt x="4304" y="6205"/>
                  <a:pt x="6238" y="4303"/>
                  <a:pt x="8607" y="4303"/>
                </a:cubicBezTo>
                <a:cubicBezTo>
                  <a:pt x="6238" y="4303"/>
                  <a:pt x="4304" y="2369"/>
                  <a:pt x="43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4" name="Google Shape;1904;p42"/>
          <p:cNvGrpSpPr/>
          <p:nvPr/>
        </p:nvGrpSpPr>
        <p:grpSpPr>
          <a:xfrm>
            <a:off x="5610225" y="2548814"/>
            <a:ext cx="3047999" cy="2175989"/>
            <a:chOff x="4049725" y="1238825"/>
            <a:chExt cx="1602000" cy="1184200"/>
          </a:xfrm>
        </p:grpSpPr>
        <p:sp>
          <p:nvSpPr>
            <p:cNvPr id="1905" name="Google Shape;1905;p42"/>
            <p:cNvSpPr/>
            <p:nvPr/>
          </p:nvSpPr>
          <p:spPr>
            <a:xfrm>
              <a:off x="4209000" y="1238825"/>
              <a:ext cx="1442725" cy="1184200"/>
            </a:xfrm>
            <a:custGeom>
              <a:avLst/>
              <a:gdLst/>
              <a:ahLst/>
              <a:cxnLst/>
              <a:rect l="l" t="t" r="r" b="b"/>
              <a:pathLst>
                <a:path w="57709" h="47368" fill="none" extrusionOk="0">
                  <a:moveTo>
                    <a:pt x="1" y="1"/>
                  </a:moveTo>
                  <a:lnTo>
                    <a:pt x="57709" y="1"/>
                  </a:lnTo>
                  <a:lnTo>
                    <a:pt x="57709" y="47368"/>
                  </a:lnTo>
                  <a:lnTo>
                    <a:pt x="1" y="47368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4049725" y="2073600"/>
              <a:ext cx="318600" cy="319425"/>
            </a:xfrm>
            <a:custGeom>
              <a:avLst/>
              <a:gdLst/>
              <a:ahLst/>
              <a:cxnLst/>
              <a:rect l="l" t="t" r="r" b="b"/>
              <a:pathLst>
                <a:path w="12744" h="12777" extrusionOk="0">
                  <a:moveTo>
                    <a:pt x="6372" y="0"/>
                  </a:moveTo>
                  <a:cubicBezTo>
                    <a:pt x="6372" y="3569"/>
                    <a:pt x="3537" y="6405"/>
                    <a:pt x="1" y="6405"/>
                  </a:cubicBezTo>
                  <a:cubicBezTo>
                    <a:pt x="3537" y="6405"/>
                    <a:pt x="6372" y="9274"/>
                    <a:pt x="6372" y="12776"/>
                  </a:cubicBezTo>
                  <a:cubicBezTo>
                    <a:pt x="6372" y="9240"/>
                    <a:pt x="9241" y="6405"/>
                    <a:pt x="12743" y="6405"/>
                  </a:cubicBezTo>
                  <a:cubicBezTo>
                    <a:pt x="9207" y="6405"/>
                    <a:pt x="6372" y="3503"/>
                    <a:pt x="6372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4155650" y="1869275"/>
              <a:ext cx="106750" cy="106775"/>
            </a:xfrm>
            <a:custGeom>
              <a:avLst/>
              <a:gdLst/>
              <a:ahLst/>
              <a:cxnLst/>
              <a:rect l="l" t="t" r="r" b="b"/>
              <a:pathLst>
                <a:path w="4270" h="4271" extrusionOk="0">
                  <a:moveTo>
                    <a:pt x="2135" y="1"/>
                  </a:moveTo>
                  <a:cubicBezTo>
                    <a:pt x="2135" y="1168"/>
                    <a:pt x="1201" y="2136"/>
                    <a:pt x="0" y="2136"/>
                  </a:cubicBezTo>
                  <a:cubicBezTo>
                    <a:pt x="1168" y="2136"/>
                    <a:pt x="2135" y="3103"/>
                    <a:pt x="2135" y="4270"/>
                  </a:cubicBezTo>
                  <a:cubicBezTo>
                    <a:pt x="2135" y="3103"/>
                    <a:pt x="3102" y="2136"/>
                    <a:pt x="4270" y="2136"/>
                  </a:cubicBezTo>
                  <a:cubicBezTo>
                    <a:pt x="3102" y="2136"/>
                    <a:pt x="2135" y="1168"/>
                    <a:pt x="213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899DE42-422E-A8A0-4AB9-9AB50D976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6234732" y="2464760"/>
            <a:ext cx="1017108" cy="1017108"/>
          </a:xfrm>
          <a:prstGeom prst="rect">
            <a:avLst/>
          </a:prstGeom>
        </p:spPr>
      </p:pic>
      <p:sp>
        <p:nvSpPr>
          <p:cNvPr id="6" name="Google Shape;2298;p59">
            <a:extLst>
              <a:ext uri="{FF2B5EF4-FFF2-40B4-BE49-F238E27FC236}">
                <a16:creationId xmlns:a16="http://schemas.microsoft.com/office/drawing/2014/main" id="{5DD01597-2E1F-E82F-8B5B-5C9A6072F4EF}"/>
              </a:ext>
            </a:extLst>
          </p:cNvPr>
          <p:cNvSpPr txBox="1">
            <a:spLocks/>
          </p:cNvSpPr>
          <p:nvPr/>
        </p:nvSpPr>
        <p:spPr>
          <a:xfrm>
            <a:off x="747075" y="3281333"/>
            <a:ext cx="3911677" cy="76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763" lvl="1" indent="-4763" algn="ctr"/>
            <a:r>
              <a:rPr lang="en" sz="2000" b="1" dirty="0">
                <a:solidFill>
                  <a:schemeClr val="accent4"/>
                </a:solidFill>
                <a:latin typeface="Big Shoulders Text"/>
              </a:rPr>
              <a:t>Which model is the most effective in detecting scams?</a:t>
            </a:r>
          </a:p>
        </p:txBody>
      </p:sp>
      <p:sp>
        <p:nvSpPr>
          <p:cNvPr id="7" name="Google Shape;2298;p59">
            <a:extLst>
              <a:ext uri="{FF2B5EF4-FFF2-40B4-BE49-F238E27FC236}">
                <a16:creationId xmlns:a16="http://schemas.microsoft.com/office/drawing/2014/main" id="{E6B109AA-3966-5529-AD76-EEA8DD2A8CFF}"/>
              </a:ext>
            </a:extLst>
          </p:cNvPr>
          <p:cNvSpPr txBox="1">
            <a:spLocks/>
          </p:cNvSpPr>
          <p:nvPr/>
        </p:nvSpPr>
        <p:spPr>
          <a:xfrm>
            <a:off x="747075" y="2142869"/>
            <a:ext cx="3911677" cy="8643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"/>
              <a:buNone/>
              <a:defRPr sz="3500" b="1" i="0" u="none" strike="noStrike" cap="none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1" algn="ctr"/>
            <a:r>
              <a:rPr lang="en" sz="2000" b="1" dirty="0">
                <a:solidFill>
                  <a:schemeClr val="accent4"/>
                </a:solidFill>
                <a:latin typeface="Big Shoulders Text"/>
              </a:rPr>
              <a:t>Which key features are better indicators to identify job </a:t>
            </a:r>
            <a:r>
              <a:rPr lang="en" sz="2000" b="1">
                <a:solidFill>
                  <a:schemeClr val="accent4"/>
                </a:solidFill>
                <a:latin typeface="Big Shoulders Text"/>
              </a:rPr>
              <a:t>scams</a:t>
            </a:r>
            <a:r>
              <a:rPr lang="en" sz="2000" b="1" dirty="0">
                <a:solidFill>
                  <a:schemeClr val="accent4"/>
                </a:solidFill>
                <a:latin typeface="Big Shoulders Text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Scam Prevention Course by Slidesgo">
  <a:themeElements>
    <a:clrScheme name="Simple Light">
      <a:dk1>
        <a:srgbClr val="423B3B"/>
      </a:dk1>
      <a:lt1>
        <a:srgbClr val="D6D6D5"/>
      </a:lt1>
      <a:dk2>
        <a:srgbClr val="E73F42"/>
      </a:dk2>
      <a:lt2>
        <a:srgbClr val="777473"/>
      </a:lt2>
      <a:accent1>
        <a:srgbClr val="B2AFAE"/>
      </a:accent1>
      <a:accent2>
        <a:srgbClr val="2B2624"/>
      </a:accent2>
      <a:accent3>
        <a:srgbClr val="E06769"/>
      </a:accent3>
      <a:accent4>
        <a:srgbClr val="FFFFFF"/>
      </a:accent4>
      <a:accent5>
        <a:srgbClr val="DCECEA"/>
      </a:accent5>
      <a:accent6>
        <a:srgbClr val="C9C9C9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42F8C31E613144B3037E8731837418" ma:contentTypeVersion="2" ma:contentTypeDescription="Create a new document." ma:contentTypeScope="" ma:versionID="1a97b9ac1e69aecc97e6f15c7283c0ca">
  <xsd:schema xmlns:xsd="http://www.w3.org/2001/XMLSchema" xmlns:xs="http://www.w3.org/2001/XMLSchema" xmlns:p="http://schemas.microsoft.com/office/2006/metadata/properties" xmlns:ns2="cf774d40-a9bd-49b3-91ff-088997e8e8f9" targetNamespace="http://schemas.microsoft.com/office/2006/metadata/properties" ma:root="true" ma:fieldsID="2450afb27c5417ae7f5ebae1bd939cae" ns2:_="">
    <xsd:import namespace="cf774d40-a9bd-49b3-91ff-088997e8e8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74d40-a9bd-49b3-91ff-088997e8e8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1DD446-4F42-49A6-B50D-FFB18F3438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02E627-2DC0-4714-B572-87E4DB408CDD}">
  <ds:schemaRefs>
    <ds:schemaRef ds:uri="cf774d40-a9bd-49b3-91ff-088997e8e8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5A653-2478-4468-BDCD-49FE05D7CFD3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cf774d40-a9bd-49b3-91ff-088997e8e8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1231</Words>
  <Application>Microsoft Office PowerPoint</Application>
  <PresentationFormat>On-screen Show (16:9)</PresentationFormat>
  <Paragraphs>286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Anaheim</vt:lpstr>
      <vt:lpstr>Big Shoulders Text</vt:lpstr>
      <vt:lpstr>Big Shoulders Text Medium</vt:lpstr>
      <vt:lpstr>Arial</vt:lpstr>
      <vt:lpstr>Bebas Neue</vt:lpstr>
      <vt:lpstr>Calibri</vt:lpstr>
      <vt:lpstr>Cambria Math</vt:lpstr>
      <vt:lpstr>Nunito Light</vt:lpstr>
      <vt:lpstr>Digital Scam Prevention Course by Slidesgo</vt:lpstr>
      <vt:lpstr>PowerPoint Presentation</vt:lpstr>
      <vt:lpstr>Table of Contents</vt:lpstr>
      <vt:lpstr>Introduction</vt:lpstr>
      <vt:lpstr>Introduction</vt:lpstr>
      <vt:lpstr>Introduction</vt:lpstr>
      <vt:lpstr>Project Scope</vt:lpstr>
      <vt:lpstr>Problem Statement</vt:lpstr>
      <vt:lpstr>Problem Statement</vt:lpstr>
      <vt:lpstr>Project Objectives</vt:lpstr>
      <vt:lpstr>Methodology</vt:lpstr>
      <vt:lpstr>PowerPoint Presentation</vt:lpstr>
      <vt:lpstr>Data Preparation &amp; EDA</vt:lpstr>
      <vt:lpstr>Data </vt:lpstr>
      <vt:lpstr>Missing Values and Feature Engineering</vt:lpstr>
      <vt:lpstr>Exploratory Analysis</vt:lpstr>
      <vt:lpstr>Exploratory Analysis</vt:lpstr>
      <vt:lpstr>Exploratory Analysis</vt:lpstr>
      <vt:lpstr>Exploratory Analysis</vt:lpstr>
      <vt:lpstr>Model Development</vt:lpstr>
      <vt:lpstr>Model Development</vt:lpstr>
      <vt:lpstr>Model Development</vt:lpstr>
      <vt:lpstr>Model Development</vt:lpstr>
      <vt:lpstr>Model Evaluation</vt:lpstr>
      <vt:lpstr>Evaluation using Recall</vt:lpstr>
      <vt:lpstr>ROC Curve</vt:lpstr>
      <vt:lpstr>Confusion Matrix</vt:lpstr>
      <vt:lpstr>Business Assumptions</vt:lpstr>
      <vt:lpstr>Cost-Benefit Matrix</vt:lpstr>
      <vt:lpstr>Expected Value Framework</vt:lpstr>
      <vt:lpstr>Recommendation</vt:lpstr>
      <vt:lpstr>Recommended Use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Fraudulent Job Detection</dc:title>
  <cp:lastModifiedBy>Lee Cheng Shu</cp:lastModifiedBy>
  <cp:revision>2</cp:revision>
  <dcterms:modified xsi:type="dcterms:W3CDTF">2022-11-14T15:27:01Z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0x010100C442F8C31E613144B3037E8731837418</vt:lpwstr>
  </property>
</Properties>
</file>